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4" r:id="rId6"/>
    <p:sldId id="262" r:id="rId7"/>
    <p:sldId id="263" r:id="rId8"/>
    <p:sldId id="265" r:id="rId9"/>
    <p:sldId id="266" r:id="rId1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66FB"/>
    <a:srgbClr val="4C5EE7"/>
    <a:srgbClr val="BEFF5E"/>
    <a:srgbClr val="9499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31" autoAdjust="0"/>
    <p:restoredTop sz="94660"/>
  </p:normalViewPr>
  <p:slideViewPr>
    <p:cSldViewPr snapToGrid="0">
      <p:cViewPr varScale="1">
        <p:scale>
          <a:sx n="115" d="100"/>
          <a:sy n="115" d="100"/>
        </p:scale>
        <p:origin x="240" y="3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Mauricio  Vargas Rojas" userId="bec52e10-687f-43cc-b0fb-4deb75c8daa4" providerId="ADAL" clId="{ACB6B6BC-44F0-4C4C-A1DF-0D46B938A6AF}"/>
    <pc:docChg chg="undo custSel addSld delSld modSld">
      <pc:chgData name="Steven Mauricio  Vargas Rojas" userId="bec52e10-687f-43cc-b0fb-4deb75c8daa4" providerId="ADAL" clId="{ACB6B6BC-44F0-4C4C-A1DF-0D46B938A6AF}" dt="2022-08-29T20:48:00.254" v="108" actId="2696"/>
      <pc:docMkLst>
        <pc:docMk/>
      </pc:docMkLst>
      <pc:sldChg chg="addSp delSp modSp del mod">
        <pc:chgData name="Steven Mauricio  Vargas Rojas" userId="bec52e10-687f-43cc-b0fb-4deb75c8daa4" providerId="ADAL" clId="{ACB6B6BC-44F0-4C4C-A1DF-0D46B938A6AF}" dt="2022-08-29T20:48:00.254" v="108" actId="2696"/>
        <pc:sldMkLst>
          <pc:docMk/>
          <pc:sldMk cId="3114668122" sldId="256"/>
        </pc:sldMkLst>
        <pc:spChg chg="mod">
          <ac:chgData name="Steven Mauricio  Vargas Rojas" userId="bec52e10-687f-43cc-b0fb-4deb75c8daa4" providerId="ADAL" clId="{ACB6B6BC-44F0-4C4C-A1DF-0D46B938A6AF}" dt="2022-08-29T20:36:30.586" v="57" actId="1076"/>
          <ac:spMkLst>
            <pc:docMk/>
            <pc:sldMk cId="3114668122" sldId="256"/>
            <ac:spMk id="6" creationId="{B500D731-1658-416F-B843-0BCAB32434FD}"/>
          </ac:spMkLst>
        </pc:spChg>
        <pc:spChg chg="mod">
          <ac:chgData name="Steven Mauricio  Vargas Rojas" userId="bec52e10-687f-43cc-b0fb-4deb75c8daa4" providerId="ADAL" clId="{ACB6B6BC-44F0-4C4C-A1DF-0D46B938A6AF}" dt="2022-08-29T20:36:32.246" v="58" actId="1076"/>
          <ac:spMkLst>
            <pc:docMk/>
            <pc:sldMk cId="3114668122" sldId="256"/>
            <ac:spMk id="17" creationId="{5FDE565F-F2EF-4149-B20D-3287F8A50AD6}"/>
          </ac:spMkLst>
        </pc:spChg>
        <pc:spChg chg="add mod">
          <ac:chgData name="Steven Mauricio  Vargas Rojas" userId="bec52e10-687f-43cc-b0fb-4deb75c8daa4" providerId="ADAL" clId="{ACB6B6BC-44F0-4C4C-A1DF-0D46B938A6AF}" dt="2022-08-29T20:35:43.488" v="50" actId="1076"/>
          <ac:spMkLst>
            <pc:docMk/>
            <pc:sldMk cId="3114668122" sldId="256"/>
            <ac:spMk id="23" creationId="{44A31A70-CA54-409F-AFCF-98C3BF8AFEA6}"/>
          </ac:spMkLst>
        </pc:spChg>
        <pc:spChg chg="add del mod">
          <ac:chgData name="Steven Mauricio  Vargas Rojas" userId="bec52e10-687f-43cc-b0fb-4deb75c8daa4" providerId="ADAL" clId="{ACB6B6BC-44F0-4C4C-A1DF-0D46B938A6AF}" dt="2022-08-29T20:30:57.349" v="34" actId="478"/>
          <ac:spMkLst>
            <pc:docMk/>
            <pc:sldMk cId="3114668122" sldId="256"/>
            <ac:spMk id="24" creationId="{86B48855-F000-46E0-A380-58FDC219ED96}"/>
          </ac:spMkLst>
        </pc:spChg>
        <pc:picChg chg="del mod">
          <ac:chgData name="Steven Mauricio  Vargas Rojas" userId="bec52e10-687f-43cc-b0fb-4deb75c8daa4" providerId="ADAL" clId="{ACB6B6BC-44F0-4C4C-A1DF-0D46B938A6AF}" dt="2022-08-29T20:28:59.811" v="3" actId="478"/>
          <ac:picMkLst>
            <pc:docMk/>
            <pc:sldMk cId="3114668122" sldId="256"/>
            <ac:picMk id="16" creationId="{A0C3721F-05DA-4E65-8F6E-EC60C60F4954}"/>
          </ac:picMkLst>
        </pc:picChg>
        <pc:picChg chg="add mod ord">
          <ac:chgData name="Steven Mauricio  Vargas Rojas" userId="bec52e10-687f-43cc-b0fb-4deb75c8daa4" providerId="ADAL" clId="{ACB6B6BC-44F0-4C4C-A1DF-0D46B938A6AF}" dt="2022-08-29T20:35:43.488" v="50" actId="1076"/>
          <ac:picMkLst>
            <pc:docMk/>
            <pc:sldMk cId="3114668122" sldId="256"/>
            <ac:picMk id="22" creationId="{AA037C17-4914-49A1-920A-AB2074D7507B}"/>
          </ac:picMkLst>
        </pc:picChg>
        <pc:picChg chg="add mod">
          <ac:chgData name="Steven Mauricio  Vargas Rojas" userId="bec52e10-687f-43cc-b0fb-4deb75c8daa4" providerId="ADAL" clId="{ACB6B6BC-44F0-4C4C-A1DF-0D46B938A6AF}" dt="2022-08-29T20:36:01.234" v="52" actId="14100"/>
          <ac:picMkLst>
            <pc:docMk/>
            <pc:sldMk cId="3114668122" sldId="256"/>
            <ac:picMk id="26" creationId="{8151D32D-D7BA-4DCE-98BD-453AE1EDA765}"/>
          </ac:picMkLst>
        </pc:picChg>
      </pc:sldChg>
      <pc:sldChg chg="addSp modSp add mod setBg">
        <pc:chgData name="Steven Mauricio  Vargas Rojas" userId="bec52e10-687f-43cc-b0fb-4deb75c8daa4" providerId="ADAL" clId="{ACB6B6BC-44F0-4C4C-A1DF-0D46B938A6AF}" dt="2022-08-29T20:45:33.609" v="107" actId="1076"/>
        <pc:sldMkLst>
          <pc:docMk/>
          <pc:sldMk cId="2458009944" sldId="258"/>
        </pc:sldMkLst>
        <pc:spChg chg="add mod ord">
          <ac:chgData name="Steven Mauricio  Vargas Rojas" userId="bec52e10-687f-43cc-b0fb-4deb75c8daa4" providerId="ADAL" clId="{ACB6B6BC-44F0-4C4C-A1DF-0D46B938A6AF}" dt="2022-08-29T20:45:33.609" v="107" actId="1076"/>
          <ac:spMkLst>
            <pc:docMk/>
            <pc:sldMk cId="2458009944" sldId="258"/>
            <ac:spMk id="2" creationId="{CA9C16CB-F121-4793-AC63-AD225796F6D7}"/>
          </ac:spMkLst>
        </pc:spChg>
        <pc:spChg chg="mod">
          <ac:chgData name="Steven Mauricio  Vargas Rojas" userId="bec52e10-687f-43cc-b0fb-4deb75c8daa4" providerId="ADAL" clId="{ACB6B6BC-44F0-4C4C-A1DF-0D46B938A6AF}" dt="2022-08-29T20:45:28.617" v="105" actId="14100"/>
          <ac:spMkLst>
            <pc:docMk/>
            <pc:sldMk cId="2458009944" sldId="258"/>
            <ac:spMk id="6" creationId="{B500D731-1658-416F-B843-0BCAB32434FD}"/>
          </ac:spMkLst>
        </pc:spChg>
        <pc:spChg chg="add mod ord">
          <ac:chgData name="Steven Mauricio  Vargas Rojas" userId="bec52e10-687f-43cc-b0fb-4deb75c8daa4" providerId="ADAL" clId="{ACB6B6BC-44F0-4C4C-A1DF-0D46B938A6AF}" dt="2022-08-29T20:38:46.408" v="87" actId="12789"/>
          <ac:spMkLst>
            <pc:docMk/>
            <pc:sldMk cId="2458009944" sldId="258"/>
            <ac:spMk id="8" creationId="{635461BB-371B-4245-AB48-79F3098E1A15}"/>
          </ac:spMkLst>
        </pc:spChg>
        <pc:spChg chg="mod">
          <ac:chgData name="Steven Mauricio  Vargas Rojas" userId="bec52e10-687f-43cc-b0fb-4deb75c8daa4" providerId="ADAL" clId="{ACB6B6BC-44F0-4C4C-A1DF-0D46B938A6AF}" dt="2022-08-29T20:40:37.219" v="99" actId="207"/>
          <ac:spMkLst>
            <pc:docMk/>
            <pc:sldMk cId="2458009944" sldId="258"/>
            <ac:spMk id="17" creationId="{5FDE565F-F2EF-4149-B20D-3287F8A50AD6}"/>
          </ac:spMkLst>
        </pc:spChg>
        <pc:spChg chg="mod">
          <ac:chgData name="Steven Mauricio  Vargas Rojas" userId="bec52e10-687f-43cc-b0fb-4deb75c8daa4" providerId="ADAL" clId="{ACB6B6BC-44F0-4C4C-A1DF-0D46B938A6AF}" dt="2022-08-29T20:39:26.023" v="92" actId="14100"/>
          <ac:spMkLst>
            <pc:docMk/>
            <pc:sldMk cId="2458009944" sldId="258"/>
            <ac:spMk id="23" creationId="{44A31A70-CA54-409F-AFCF-98C3BF8AFEA6}"/>
          </ac:spMkLst>
        </pc:spChg>
        <pc:picChg chg="mod">
          <ac:chgData name="Steven Mauricio  Vargas Rojas" userId="bec52e10-687f-43cc-b0fb-4deb75c8daa4" providerId="ADAL" clId="{ACB6B6BC-44F0-4C4C-A1DF-0D46B938A6AF}" dt="2022-08-29T20:40:13.795" v="98" actId="552"/>
          <ac:picMkLst>
            <pc:docMk/>
            <pc:sldMk cId="2458009944" sldId="258"/>
            <ac:picMk id="22" creationId="{AA037C17-4914-49A1-920A-AB2074D7507B}"/>
          </ac:picMkLst>
        </pc:picChg>
        <pc:picChg chg="mod">
          <ac:chgData name="Steven Mauricio  Vargas Rojas" userId="bec52e10-687f-43cc-b0fb-4deb75c8daa4" providerId="ADAL" clId="{ACB6B6BC-44F0-4C4C-A1DF-0D46B938A6AF}" dt="2022-08-29T20:38:46.408" v="87" actId="12789"/>
          <ac:picMkLst>
            <pc:docMk/>
            <pc:sldMk cId="2458009944" sldId="258"/>
            <ac:picMk id="26" creationId="{8151D32D-D7BA-4DCE-98BD-453AE1EDA765}"/>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250EC3-7AD2-40EC-87A2-5DBA102F17E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D4B7FF65-0A41-42FE-8FCD-98C3724694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9B7A45C-56B0-48F5-9DA9-A6CA3D8B52E2}"/>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043B74F3-3AC1-4936-8C0A-C7C3D45DFFD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D47C21F-DB93-4049-8CF6-C89E49DFDF9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766423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17E3FD-8390-4FBF-A899-8DC9BB514B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AC951B1-7F3F-406B-9333-5620DC93615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F681FB-F15B-4CEA-A143-EBE49346E9AC}"/>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577068FD-286F-460F-9201-E8D1343C540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882AA1B-05F0-40A2-A7E0-CBEB55D09AF0}"/>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157796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DBCE75E-26B3-4340-822D-3329561797B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25A4431-E61E-47D3-AE67-28D6CC3397E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22BB579-4415-4780-8C91-3F39F184E2FE}"/>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FF6EAFC1-E42A-4BE1-BBEF-C39C5BF007A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9F3638E-1BE5-47DC-A0F1-5364DB1F022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59238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66008D-5EF3-4AC8-AC8A-A459FB3B2B3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3F9BB50-9CCF-49C2-9C4C-3A8F0D62BA0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6CD2F9-F150-4F12-A854-0B89C67F9791}"/>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FE618FC9-FDB0-4E3C-9569-0F1E88BCE92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E9211E8-3018-46EB-9762-9C861E59660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436926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FAB8AA-E766-4E89-9417-1990879D7F2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C41DF6E-C777-47E6-9E6A-9767A3D9FA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31B972B-6056-4F8C-B1D3-B01ED582261E}"/>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1D16A832-4982-4AE3-83D1-860A570BB83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D0A85A0-81B7-492F-ABB6-EBBD5EBE4884}"/>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395329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C08645-45E1-47DE-8CE3-BF387D328C5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98109C6-57A8-4025-AB18-459EBADF21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73AAC4D4-1F6E-4405-AB33-35BE9A69C50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E82B7AAF-D63F-492F-841F-4C25791CFF0D}"/>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6" name="Marcador de pie de página 5">
            <a:extLst>
              <a:ext uri="{FF2B5EF4-FFF2-40B4-BE49-F238E27FC236}">
                <a16:creationId xmlns:a16="http://schemas.microsoft.com/office/drawing/2014/main" id="{7200F8F1-12C8-4EF6-80BE-2969251DAFD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364A1F5-711B-49EF-AE3D-32C4C84066A7}"/>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407485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5AB57C-51E3-489D-A550-FFAC381C29E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8119443-14E1-4ABD-9A89-F648DE403C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602556-1C6A-42C7-AFB1-02DA616200B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6137754-CEFF-41A0-97E3-996A6D1B5E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1EF5647-3FEF-49DC-862E-6701E5BA6AE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F656576C-82F8-45CE-BB25-91598B97DAFB}"/>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8" name="Marcador de pie de página 7">
            <a:extLst>
              <a:ext uri="{FF2B5EF4-FFF2-40B4-BE49-F238E27FC236}">
                <a16:creationId xmlns:a16="http://schemas.microsoft.com/office/drawing/2014/main" id="{4745BA8D-80DE-4005-BABF-F6DBD6AE3ECA}"/>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5AA912B-F659-4E0F-BBAF-F1B9B7539E98}"/>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310662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1FD94D-A2DA-4350-A30B-F8BEC141D63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A288111C-DA41-4AF7-A991-5E5F23B74B03}"/>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4" name="Marcador de pie de página 3">
            <a:extLst>
              <a:ext uri="{FF2B5EF4-FFF2-40B4-BE49-F238E27FC236}">
                <a16:creationId xmlns:a16="http://schemas.microsoft.com/office/drawing/2014/main" id="{11DFE74F-C153-4D28-AE0C-0B352943710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2A2FBF1-7C63-488A-AB16-6840680A027D}"/>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508802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002D988-311A-4A9D-907D-9C151780AA05}"/>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3" name="Marcador de pie de página 2">
            <a:extLst>
              <a:ext uri="{FF2B5EF4-FFF2-40B4-BE49-F238E27FC236}">
                <a16:creationId xmlns:a16="http://schemas.microsoft.com/office/drawing/2014/main" id="{11C31EA2-5D1B-4904-A2D6-5624538B1A1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3C5A8F-1058-4153-8303-50B2731ABABC}"/>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3164118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5AB91-7C15-4C92-A32C-81A0EB02E9E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6F6349F-749E-4418-8BAD-DFB92271FA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4AF9788B-7B9B-4C3F-ACD3-CA379E5944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42FC2C7-B5B4-4FB7-B2B0-99F2B9D8D555}"/>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6" name="Marcador de pie de página 5">
            <a:extLst>
              <a:ext uri="{FF2B5EF4-FFF2-40B4-BE49-F238E27FC236}">
                <a16:creationId xmlns:a16="http://schemas.microsoft.com/office/drawing/2014/main" id="{EBD78AAD-BDA6-4F7C-874D-4E064B726D7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314EC9B-8EA6-4F14-B2C9-75420ABAB926}"/>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1811559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66F70A-CA05-40D4-9A0A-DB752542710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18E22B7-68DA-4732-8EB4-FC693D18D6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5176EE5A-909F-4941-9B94-BF52829E2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2BB0A48-B248-4E52-A408-1801C327B7A6}"/>
              </a:ext>
            </a:extLst>
          </p:cNvPr>
          <p:cNvSpPr>
            <a:spLocks noGrp="1"/>
          </p:cNvSpPr>
          <p:nvPr>
            <p:ph type="dt" sz="half" idx="10"/>
          </p:nvPr>
        </p:nvSpPr>
        <p:spPr/>
        <p:txBody>
          <a:bodyPr/>
          <a:lstStyle/>
          <a:p>
            <a:fld id="{0D025C17-3C03-4B2F-BCAB-8777A9E31423}" type="datetimeFigureOut">
              <a:rPr lang="es-CO" smtClean="0"/>
              <a:t>20/11/25</a:t>
            </a:fld>
            <a:endParaRPr lang="es-CO"/>
          </a:p>
        </p:txBody>
      </p:sp>
      <p:sp>
        <p:nvSpPr>
          <p:cNvPr id="6" name="Marcador de pie de página 5">
            <a:extLst>
              <a:ext uri="{FF2B5EF4-FFF2-40B4-BE49-F238E27FC236}">
                <a16:creationId xmlns:a16="http://schemas.microsoft.com/office/drawing/2014/main" id="{2E0FF836-6FC2-4E83-8DE6-143F80B10AC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7F4C927-6898-42B8-931B-4EE509426895}"/>
              </a:ext>
            </a:extLst>
          </p:cNvPr>
          <p:cNvSpPr>
            <a:spLocks noGrp="1"/>
          </p:cNvSpPr>
          <p:nvPr>
            <p:ph type="sldNum" sz="quarter" idx="12"/>
          </p:nvPr>
        </p:nvSpPr>
        <p:spPr/>
        <p:txBody>
          <a:bodyPr/>
          <a:lstStyle/>
          <a:p>
            <a:fld id="{83A43C46-AE48-4750-8DF7-0A5F7126D9AB}" type="slidenum">
              <a:rPr lang="es-CO" smtClean="0"/>
              <a:t>‹Nº›</a:t>
            </a:fld>
            <a:endParaRPr lang="es-CO"/>
          </a:p>
        </p:txBody>
      </p:sp>
    </p:spTree>
    <p:extLst>
      <p:ext uri="{BB962C8B-B14F-4D97-AF65-F5344CB8AC3E}">
        <p14:creationId xmlns:p14="http://schemas.microsoft.com/office/powerpoint/2010/main" val="213341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DCB8851-DD82-45DF-BAE4-A7E9F6269A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0069986-2A29-440C-A77F-4E4FEA91B8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D05DAEF-D8F9-4134-BCDD-22BFF5F607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025C17-3C03-4B2F-BCAB-8777A9E31423}" type="datetimeFigureOut">
              <a:rPr lang="es-CO" smtClean="0"/>
              <a:t>20/11/25</a:t>
            </a:fld>
            <a:endParaRPr lang="es-CO"/>
          </a:p>
        </p:txBody>
      </p:sp>
      <p:sp>
        <p:nvSpPr>
          <p:cNvPr id="5" name="Marcador de pie de página 4">
            <a:extLst>
              <a:ext uri="{FF2B5EF4-FFF2-40B4-BE49-F238E27FC236}">
                <a16:creationId xmlns:a16="http://schemas.microsoft.com/office/drawing/2014/main" id="{27539BCD-F518-463D-8152-5EDEC8D039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9D4B2273-151F-4AF7-A480-ED5BB21886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43C46-AE48-4750-8DF7-0A5F7126D9AB}" type="slidenum">
              <a:rPr lang="es-CO" smtClean="0"/>
              <a:t>‹Nº›</a:t>
            </a:fld>
            <a:endParaRPr lang="es-CO"/>
          </a:p>
        </p:txBody>
      </p:sp>
    </p:spTree>
    <p:extLst>
      <p:ext uri="{BB962C8B-B14F-4D97-AF65-F5344CB8AC3E}">
        <p14:creationId xmlns:p14="http://schemas.microsoft.com/office/powerpoint/2010/main" val="1164284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 Id="rId5" Type="http://schemas.openxmlformats.org/officeDocument/2006/relationships/hyperlink" Target="https://normograma.dian.gov.co/dian/compilacion/docs/decreto_1625_2016.htm#1.4.1.1.1" TargetMode="External"/><Relationship Id="rId4" Type="http://schemas.openxmlformats.org/officeDocument/2006/relationships/hyperlink" Target="https://normograma.dian.gov.co/dian/compilacion/docs/estatuto_tributario.htm#519"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 Id="rId4" Type="http://schemas.openxmlformats.org/officeDocument/2006/relationships/hyperlink" Target="http://www.secretariasenado.gov.co/senado/basedoc/ley_0789_2002.html#3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 Id="rId4" Type="http://schemas.openxmlformats.org/officeDocument/2006/relationships/hyperlink" Target="https://www.dian.gov.co/normatividad/Paginas/Resolucion-000227-del-23092025.asp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academia.actualicese.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academia.actualicese.com/"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266FB"/>
        </a:solid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9489688" y="-5090"/>
            <a:ext cx="2702312"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681426" y="2100861"/>
            <a:ext cx="5696387" cy="3274807"/>
          </a:xfrm>
          <a:prstGeom prst="rect">
            <a:avLst/>
          </a:prstGeom>
          <a:noFill/>
        </p:spPr>
        <p:txBody>
          <a:bodyPr wrap="square" rtlCol="0">
            <a:spAutoFit/>
          </a:bodyPr>
          <a:lstStyle/>
          <a:p>
            <a:pPr algn="ctr">
              <a:lnSpc>
                <a:spcPct val="150000"/>
              </a:lnSpc>
            </a:pPr>
            <a:r>
              <a:rPr lang="es-CO" sz="2000" b="0" i="0" dirty="0">
                <a:effectLst/>
                <a:latin typeface="Open Sans ExtraBold" pitchFamily="2" charset="0"/>
                <a:ea typeface="Open Sans ExtraBold" pitchFamily="2" charset="0"/>
                <a:cs typeface="Open Sans ExtraBold" pitchFamily="2" charset="0"/>
              </a:rPr>
              <a:t>Novedades tributarias importantes a tomar en cuenta para el cierre fiscal de 2025 y planeación del 2026.</a:t>
            </a:r>
          </a:p>
          <a:p>
            <a:pPr algn="l">
              <a:lnSpc>
                <a:spcPct val="150000"/>
              </a:lnSpc>
            </a:pPr>
            <a:endParaRPr lang="es-CO" sz="2000" dirty="0">
              <a:solidFill>
                <a:srgbClr val="5266FB"/>
              </a:solidFill>
              <a:latin typeface="Open Sans ExtraBold" pitchFamily="2" charset="0"/>
              <a:ea typeface="Open Sans ExtraBold" pitchFamily="2" charset="0"/>
              <a:cs typeface="Open Sans ExtraBold" pitchFamily="2" charset="0"/>
            </a:endParaRPr>
          </a:p>
          <a:p>
            <a:pPr algn="l">
              <a:lnSpc>
                <a:spcPct val="150000"/>
              </a:lnSpc>
            </a:pPr>
            <a:r>
              <a:rPr lang="es-CO" sz="2000" dirty="0">
                <a:solidFill>
                  <a:srgbClr val="5266FB"/>
                </a:solidFill>
                <a:latin typeface="Open Sans ExtraBold" pitchFamily="2" charset="0"/>
                <a:ea typeface="Open Sans ExtraBold" pitchFamily="2" charset="0"/>
                <a:cs typeface="Open Sans ExtraBold" pitchFamily="2" charset="0"/>
              </a:rPr>
              <a:t>Conferencista </a:t>
            </a:r>
            <a:r>
              <a:rPr lang="es-CO" sz="2000" b="0" i="0" dirty="0">
                <a:effectLst/>
                <a:latin typeface="Open Sans ExtraBold" pitchFamily="2" charset="0"/>
                <a:ea typeface="Open Sans ExtraBold" pitchFamily="2" charset="0"/>
                <a:cs typeface="Open Sans ExtraBold" pitchFamily="2" charset="0"/>
              </a:rPr>
              <a:t> </a:t>
            </a:r>
          </a:p>
          <a:p>
            <a:pPr algn="l">
              <a:lnSpc>
                <a:spcPct val="150000"/>
              </a:lnSpc>
            </a:pPr>
            <a:r>
              <a:rPr lang="es-CO" sz="2000" b="0" i="0" dirty="0">
                <a:effectLst/>
                <a:latin typeface="Open Sans ExtraBold" pitchFamily="2" charset="0"/>
                <a:ea typeface="Open Sans ExtraBold" pitchFamily="2" charset="0"/>
                <a:cs typeface="Open Sans ExtraBold" pitchFamily="2" charset="0"/>
              </a:rPr>
              <a:t>Diego H. Guevara Madrid.</a:t>
            </a:r>
          </a:p>
          <a:p>
            <a:pPr algn="l">
              <a:lnSpc>
                <a:spcPct val="150000"/>
              </a:lnSpc>
            </a:pPr>
            <a:r>
              <a:rPr lang="es-CO" sz="2000" dirty="0">
                <a:latin typeface="Open Sans ExtraBold" pitchFamily="2" charset="0"/>
                <a:ea typeface="Open Sans ExtraBold" pitchFamily="2" charset="0"/>
                <a:cs typeface="Open Sans ExtraBold" pitchFamily="2" charset="0"/>
              </a:rPr>
              <a:t>Noviembre 20 de 2025</a:t>
            </a:r>
            <a:r>
              <a:rPr lang="es-CO" sz="2000" b="0" i="0" dirty="0">
                <a:effectLst/>
                <a:latin typeface="Open Sans ExtraBold" pitchFamily="2" charset="0"/>
                <a:ea typeface="Open Sans ExtraBold" pitchFamily="2" charset="0"/>
                <a:cs typeface="Open Sans ExtraBold" pitchFamily="2" charset="0"/>
              </a:rPr>
              <a:t>.</a:t>
            </a:r>
            <a:endParaRPr lang="es-CO" sz="2000" dirty="0">
              <a:latin typeface="Open Sans ExtraBold" pitchFamily="2" charset="0"/>
              <a:ea typeface="Open Sans ExtraBold" pitchFamily="2" charset="0"/>
              <a:cs typeface="Open Sans ExtraBold" pitchFamily="2" charset="0"/>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2458009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266FB"/>
        </a:solid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9489688" y="-5090"/>
            <a:ext cx="2702312"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659123" y="3423910"/>
            <a:ext cx="6778740" cy="966483"/>
          </a:xfrm>
          <a:prstGeom prst="rect">
            <a:avLst/>
          </a:prstGeom>
          <a:noFill/>
        </p:spPr>
        <p:txBody>
          <a:bodyPr wrap="square" rtlCol="0">
            <a:spAutoFit/>
          </a:bodyPr>
          <a:lstStyle/>
          <a:p>
            <a:pPr algn="ctr">
              <a:lnSpc>
                <a:spcPct val="150000"/>
              </a:lnSpc>
            </a:pPr>
            <a:r>
              <a:rPr lang="es-CO" sz="2000" b="0" i="0" dirty="0">
                <a:effectLst/>
                <a:latin typeface="Open Sans ExtraBold" pitchFamily="2" charset="0"/>
                <a:ea typeface="Open Sans ExtraBold" pitchFamily="2" charset="0"/>
                <a:cs typeface="Open Sans ExtraBold" pitchFamily="2" charset="0"/>
              </a:rPr>
              <a:t>Novedades normativas aplicables tanto a personas jurídicas como a personas naturales</a:t>
            </a:r>
            <a:endParaRPr lang="es-CO" sz="2000" dirty="0">
              <a:solidFill>
                <a:srgbClr val="5266FB"/>
              </a:solidFill>
              <a:latin typeface="Open Sans ExtraBold" pitchFamily="2" charset="0"/>
              <a:ea typeface="Open Sans ExtraBold" pitchFamily="2" charset="0"/>
              <a:cs typeface="Open Sans ExtraBold" pitchFamily="2" charset="0"/>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253366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1006475"/>
            <a:ext cx="10755036" cy="692150"/>
          </a:xfrm>
        </p:spPr>
        <p:txBody>
          <a:bodyPr>
            <a:normAutofit fontScale="90000"/>
          </a:bodyPr>
          <a:lstStyle/>
          <a:p>
            <a:r>
              <a:rPr lang="es-CO" sz="2700" dirty="0">
                <a:solidFill>
                  <a:srgbClr val="5266FB"/>
                </a:solidFill>
                <a:latin typeface="Open Sans ExtraBold" pitchFamily="2" charset="0"/>
                <a:ea typeface="Open Sans ExtraBold" pitchFamily="2" charset="0"/>
                <a:cs typeface="Open Sans ExtraBold" pitchFamily="2" charset="0"/>
              </a:rPr>
              <a:t>Novedades aplicables tanto a personas jurídicas como a personas naturales</a:t>
            </a:r>
            <a:endParaRPr lang="es-CO" sz="2700" dirty="0">
              <a:solidFill>
                <a:srgbClr val="5266FB"/>
              </a:solidFill>
            </a:endParaRPr>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
        <p:nvSpPr>
          <p:cNvPr id="4" name="CuadroTexto 3">
            <a:extLst>
              <a:ext uri="{FF2B5EF4-FFF2-40B4-BE49-F238E27FC236}">
                <a16:creationId xmlns:a16="http://schemas.microsoft.com/office/drawing/2014/main" id="{9315735A-14F0-8098-B678-0EEB257336B8}"/>
              </a:ext>
            </a:extLst>
          </p:cNvPr>
          <p:cNvSpPr txBox="1"/>
          <p:nvPr/>
        </p:nvSpPr>
        <p:spPr>
          <a:xfrm>
            <a:off x="605346" y="1698625"/>
            <a:ext cx="10981308" cy="5309146"/>
          </a:xfrm>
          <a:prstGeom prst="rect">
            <a:avLst/>
          </a:prstGeom>
          <a:noFill/>
        </p:spPr>
        <p:txBody>
          <a:bodyPr wrap="square">
            <a:spAutoFit/>
          </a:bodyPr>
          <a:lstStyle/>
          <a:p>
            <a:pPr algn="just"/>
            <a:r>
              <a:rPr lang="es-ES_tradnl" sz="1400" dirty="0">
                <a:latin typeface="Tahoma" charset="0"/>
                <a:ea typeface="Tahoma" charset="0"/>
                <a:cs typeface="Tahoma" charset="0"/>
              </a:rPr>
              <a:t>Las siguientes son algunas de las novedades tributarias más importantes que afectan el cierre fiscal del año 2025 y la proyección fiscal del año 2026 las cuales aplican por igual tanto a personas jurídicas como a personas naturales:</a:t>
            </a:r>
          </a:p>
          <a:p>
            <a:pPr algn="just"/>
            <a:endParaRPr lang="es-ES_tradnl" sz="1400" dirty="0">
              <a:latin typeface="Tahoma" charset="0"/>
              <a:ea typeface="Tahoma" charset="0"/>
              <a:cs typeface="Tahoma" charset="0"/>
            </a:endParaRPr>
          </a:p>
          <a:p>
            <a:pPr algn="just"/>
            <a:endParaRPr lang="es-ES_tradnl" sz="1400" b="1" dirty="0">
              <a:solidFill>
                <a:srgbClr val="FF0000"/>
              </a:solidFill>
              <a:latin typeface="Tahoma" charset="0"/>
              <a:ea typeface="Tahoma" charset="0"/>
              <a:cs typeface="Tahoma" charset="0"/>
            </a:endParaRPr>
          </a:p>
          <a:p>
            <a:pPr algn="just"/>
            <a:r>
              <a:rPr lang="es-ES_tradnl" sz="1400" b="1" dirty="0">
                <a:solidFill>
                  <a:srgbClr val="FF0000"/>
                </a:solidFill>
                <a:latin typeface="Tahoma" charset="0"/>
                <a:ea typeface="Tahoma" charset="0"/>
                <a:cs typeface="Tahoma" charset="0"/>
              </a:rPr>
              <a:t>1.Decreto 1496 de diciembre 13 de 2024</a:t>
            </a:r>
            <a:r>
              <a:rPr lang="es-ES_tradnl" sz="1400" dirty="0">
                <a:latin typeface="Tahoma" charset="0"/>
                <a:ea typeface="Tahoma" charset="0"/>
                <a:cs typeface="Tahoma" charset="0"/>
              </a:rPr>
              <a:t>: </a:t>
            </a:r>
            <a:r>
              <a:rPr lang="es-ES" sz="1400" dirty="0">
                <a:latin typeface="Tahoma" charset="0"/>
                <a:ea typeface="Tahoma" charset="0"/>
                <a:cs typeface="Tahoma" charset="0"/>
              </a:rPr>
              <a:t>Luego de 10 años se hizo la primera modificación al </a:t>
            </a:r>
            <a:r>
              <a:rPr lang="es-ES" sz="1400" b="1" dirty="0">
                <a:solidFill>
                  <a:srgbClr val="0070C0"/>
                </a:solidFill>
                <a:latin typeface="Tahoma" charset="0"/>
                <a:ea typeface="Tahoma" charset="0"/>
                <a:cs typeface="Tahoma" charset="0"/>
              </a:rPr>
              <a:t>listado de los territorios o países que a partir del 2025 continuarán siendo considerados como jurisdicciones no cooperantes y de baja o nula imposición</a:t>
            </a:r>
            <a:r>
              <a:rPr lang="es-ES" sz="1400" dirty="0">
                <a:latin typeface="Tahoma" charset="0"/>
                <a:ea typeface="Tahoma" charset="0"/>
                <a:cs typeface="Tahoma" charset="0"/>
              </a:rPr>
              <a:t> (el primer listado se había fijado con el Decreto 1966 de octubre de 2014). La lista, que se redujo de 37 a 25 países y territorios, se debe tomar en cuenta para múltiples asuntos relacionados con el impuesto de renta (</a:t>
            </a:r>
            <a:r>
              <a:rPr lang="es-ES_tradnl" sz="1400" dirty="0">
                <a:latin typeface="Tahoma" charset="0"/>
                <a:ea typeface="Tahoma" charset="0"/>
                <a:cs typeface="Tahoma" charset="0"/>
              </a:rPr>
              <a:t>Ver </a:t>
            </a:r>
            <a:r>
              <a:rPr lang="es-CO" sz="1400" b="1" dirty="0">
                <a:solidFill>
                  <a:srgbClr val="7030A0"/>
                </a:solidFill>
                <a:latin typeface="Tahoma" charset="0"/>
                <a:ea typeface="Tahoma" charset="0"/>
                <a:cs typeface="Tahoma" charset="0"/>
              </a:rPr>
              <a:t>Material de estudio 1 dentro de los documentos para descarga).</a:t>
            </a:r>
          </a:p>
          <a:p>
            <a:pPr algn="just"/>
            <a:endParaRPr lang="es-CO" sz="1400" b="1" dirty="0">
              <a:solidFill>
                <a:srgbClr val="FF0000"/>
              </a:solidFill>
              <a:latin typeface="Tahoma" charset="0"/>
              <a:ea typeface="Tahoma" charset="0"/>
              <a:cs typeface="Tahoma" charset="0"/>
            </a:endParaRPr>
          </a:p>
          <a:p>
            <a:pPr algn="just"/>
            <a:r>
              <a:rPr lang="es-CO" sz="1400" b="1" dirty="0">
                <a:solidFill>
                  <a:srgbClr val="FF0000"/>
                </a:solidFill>
                <a:latin typeface="Tahoma" charset="0"/>
                <a:ea typeface="Tahoma" charset="0"/>
                <a:cs typeface="Tahoma" charset="0"/>
              </a:rPr>
              <a:t>2.Decreto-Ley 175 de febrero 14 de 2025: </a:t>
            </a:r>
            <a:r>
              <a:rPr lang="es-CO" sz="1400" dirty="0">
                <a:latin typeface="Tahoma" charset="0"/>
                <a:ea typeface="Tahoma" charset="0"/>
                <a:cs typeface="Tahoma" charset="0"/>
              </a:rPr>
              <a:t>Se expidió al amparo de la declaratoria de conmoción interior para la región del Catatumbo establecida con el Decreto 062 de enero 24 de 2025. El mencionado Decreto-Ley 175 de febrero 14 de 2025 (que fue declarado </a:t>
            </a:r>
            <a:r>
              <a:rPr lang="es-CO" sz="1400" b="1" dirty="0">
                <a:solidFill>
                  <a:srgbClr val="FF0000"/>
                </a:solidFill>
                <a:latin typeface="Tahoma" charset="0"/>
                <a:ea typeface="Tahoma" charset="0"/>
                <a:cs typeface="Tahoma" charset="0"/>
              </a:rPr>
              <a:t>exequible de forma condicional con la sentencia C-431 de octubre 16 de 2025 </a:t>
            </a:r>
            <a:r>
              <a:rPr lang="es-CO" sz="1400" dirty="0">
                <a:latin typeface="Tahoma" charset="0"/>
                <a:ea typeface="Tahoma" charset="0"/>
                <a:cs typeface="Tahoma" charset="0"/>
              </a:rPr>
              <a:t>de la Corte Constitucional) </a:t>
            </a:r>
            <a:r>
              <a:rPr lang="es-ES" sz="1400" dirty="0">
                <a:latin typeface="Tahoma" charset="0"/>
                <a:ea typeface="Tahoma" charset="0"/>
                <a:cs typeface="Tahoma" charset="0"/>
              </a:rPr>
              <a:t>se encargó de crear y/o reactivar, </a:t>
            </a:r>
            <a:r>
              <a:rPr lang="es-ES" sz="1400" b="1" dirty="0">
                <a:solidFill>
                  <a:srgbClr val="FF0000"/>
                </a:solidFill>
                <a:latin typeface="Tahoma" charset="0"/>
                <a:ea typeface="Tahoma" charset="0"/>
                <a:cs typeface="Tahoma" charset="0"/>
              </a:rPr>
              <a:t>con vigencia solo hasta diciembre 31 de 2025</a:t>
            </a:r>
            <a:r>
              <a:rPr lang="es-ES" sz="1400" dirty="0">
                <a:latin typeface="Tahoma" charset="0"/>
                <a:ea typeface="Tahoma" charset="0"/>
                <a:cs typeface="Tahoma" charset="0"/>
              </a:rPr>
              <a:t>, tres importantes tributos que permitan la obtención de recursos que se destinarán de manera específica a la solución de los problemas sociales, económicos y de orden público en la región antes mencionada. Uno de tales impuestos, contemplado en los artículos 8 y 10 del mencionado Decreto-Ley 175 de febrero 14 de 2025, consiste en la reactivación del viejo “impuesto de timbre” a los documentos con cuantía superior a 6.000 UVT (actualmente unos $298.794.000) que se mencionan en el inciso primero del </a:t>
            </a:r>
            <a:r>
              <a:rPr lang="es-ES" sz="1400" dirty="0">
                <a:latin typeface="Tahoma" charset="0"/>
                <a:ea typeface="Tahoma" charset="0"/>
                <a:cs typeface="Tahoma" charset="0"/>
                <a:hlinkClick r:id="rId4">
                  <a:extLst>
                    <a:ext uri="{A12FA001-AC4F-418D-AE19-62706E023703}">
                      <ahyp:hlinkClr xmlns:ahyp="http://schemas.microsoft.com/office/drawing/2018/hyperlinkcolor" val="tx"/>
                    </a:ext>
                  </a:extLst>
                </a:hlinkClick>
              </a:rPr>
              <a:t>artículo 519 del ET</a:t>
            </a:r>
            <a:r>
              <a:rPr lang="es-ES" sz="1400" dirty="0">
                <a:latin typeface="Tahoma" charset="0"/>
                <a:ea typeface="Tahoma" charset="0"/>
                <a:cs typeface="Tahoma" charset="0"/>
              </a:rPr>
              <a:t> y que en el pasado estuvieron reglamentados con múltiples decretos que luego quedaron recopilados en los artículos </a:t>
            </a:r>
            <a:r>
              <a:rPr lang="es-ES" sz="1400" dirty="0">
                <a:latin typeface="Tahoma" charset="0"/>
                <a:ea typeface="Tahoma" charset="0"/>
                <a:cs typeface="Tahoma" charset="0"/>
                <a:hlinkClick r:id="rId5">
                  <a:extLst>
                    <a:ext uri="{A12FA001-AC4F-418D-AE19-62706E023703}">
                      <ahyp:hlinkClr xmlns:ahyp="http://schemas.microsoft.com/office/drawing/2018/hyperlinkcolor" val="tx"/>
                    </a:ext>
                  </a:extLst>
                </a:hlinkClick>
              </a:rPr>
              <a:t>1.4.1.1.1 hasta 1.4.1.8.2 del DUT 1625 de 2016</a:t>
            </a:r>
            <a:r>
              <a:rPr lang="es-ES" sz="1400" dirty="0">
                <a:latin typeface="Tahoma" charset="0"/>
                <a:ea typeface="Tahoma" charset="0"/>
                <a:cs typeface="Tahoma" charset="0"/>
              </a:rPr>
              <a:t>. Al respecto, y de acuerdo con el artículo 177 del ET, deberá tenerse muy presente que la liquidación del impuesto de timbre se convierte en otro requisito adicional para poder deducir algunos costos y gastos al cierre del año 2025 (</a:t>
            </a:r>
            <a:r>
              <a:rPr lang="es-ES_tradnl" sz="1400" dirty="0">
                <a:latin typeface="Tahoma" charset="0"/>
                <a:ea typeface="Tahoma" charset="0"/>
                <a:cs typeface="Tahoma" charset="0"/>
              </a:rPr>
              <a:t>Ver </a:t>
            </a:r>
            <a:r>
              <a:rPr lang="es-CO" sz="1400" b="1" dirty="0">
                <a:solidFill>
                  <a:srgbClr val="7030A0"/>
                </a:solidFill>
                <a:latin typeface="Tahoma" charset="0"/>
                <a:ea typeface="Tahoma" charset="0"/>
                <a:cs typeface="Tahoma" charset="0"/>
              </a:rPr>
              <a:t>Materiales de estudio 2 a 5 dentro de los documentos para descarga).</a:t>
            </a:r>
            <a:endParaRPr lang="es-CO" sz="1400" dirty="0"/>
          </a:p>
          <a:p>
            <a:pPr algn="just"/>
            <a:endParaRPr lang="es-CO" b="1" dirty="0">
              <a:solidFill>
                <a:srgbClr val="7030A0"/>
              </a:solidFill>
              <a:latin typeface="Tahoma" charset="0"/>
              <a:ea typeface="Tahoma" charset="0"/>
              <a:cs typeface="Tahoma" charset="0"/>
            </a:endParaRPr>
          </a:p>
          <a:p>
            <a:pPr algn="just"/>
            <a:endParaRPr lang="es-CO" sz="1300" b="1" dirty="0">
              <a:solidFill>
                <a:srgbClr val="7030A0"/>
              </a:solidFill>
              <a:latin typeface="Tahoma" charset="0"/>
              <a:ea typeface="Tahoma" charset="0"/>
              <a:cs typeface="Tahoma" charset="0"/>
            </a:endParaRPr>
          </a:p>
        </p:txBody>
      </p:sp>
    </p:spTree>
    <p:extLst>
      <p:ext uri="{BB962C8B-B14F-4D97-AF65-F5344CB8AC3E}">
        <p14:creationId xmlns:p14="http://schemas.microsoft.com/office/powerpoint/2010/main" val="3147488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1006475"/>
            <a:ext cx="10755036" cy="692150"/>
          </a:xfrm>
        </p:spPr>
        <p:txBody>
          <a:bodyPr>
            <a:normAutofit fontScale="90000"/>
          </a:bodyPr>
          <a:lstStyle/>
          <a:p>
            <a:r>
              <a:rPr lang="es-CO" sz="2700" dirty="0">
                <a:solidFill>
                  <a:srgbClr val="5266FB"/>
                </a:solidFill>
                <a:latin typeface="Open Sans ExtraBold" pitchFamily="2" charset="0"/>
                <a:ea typeface="Open Sans ExtraBold" pitchFamily="2" charset="0"/>
                <a:cs typeface="Open Sans ExtraBold" pitchFamily="2" charset="0"/>
              </a:rPr>
              <a:t>Novedades aplicables tanto a personas jurídicas como a personas naturales</a:t>
            </a:r>
            <a:endParaRPr lang="es-CO" sz="2700" dirty="0">
              <a:solidFill>
                <a:srgbClr val="5266FB"/>
              </a:solidFill>
            </a:endParaRPr>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
        <p:nvSpPr>
          <p:cNvPr id="4" name="CuadroTexto 3">
            <a:extLst>
              <a:ext uri="{FF2B5EF4-FFF2-40B4-BE49-F238E27FC236}">
                <a16:creationId xmlns:a16="http://schemas.microsoft.com/office/drawing/2014/main" id="{9315735A-14F0-8098-B678-0EEB257336B8}"/>
              </a:ext>
            </a:extLst>
          </p:cNvPr>
          <p:cNvSpPr txBox="1"/>
          <p:nvPr/>
        </p:nvSpPr>
        <p:spPr>
          <a:xfrm>
            <a:off x="605346" y="1698625"/>
            <a:ext cx="10981308" cy="4770537"/>
          </a:xfrm>
          <a:prstGeom prst="rect">
            <a:avLst/>
          </a:prstGeom>
          <a:noFill/>
        </p:spPr>
        <p:txBody>
          <a:bodyPr wrap="square">
            <a:spAutoFit/>
          </a:bodyPr>
          <a:lstStyle/>
          <a:p>
            <a:pPr algn="just"/>
            <a:r>
              <a:rPr lang="es-ES_tradnl" sz="1600" dirty="0">
                <a:latin typeface="Tahoma" charset="0"/>
                <a:ea typeface="Tahoma" charset="0"/>
                <a:cs typeface="Tahoma" charset="0"/>
              </a:rPr>
              <a:t>Las siguientes son algunas de las novedades tributarias más importantes que afectan el cierre fiscal del año 2025 y la proyección fiscal del año 2026 las cuales aplican por igual tanto a personas jurídicas como a personas naturales:</a:t>
            </a:r>
          </a:p>
          <a:p>
            <a:pPr algn="just"/>
            <a:endParaRPr lang="es-ES_tradnl" sz="1600" dirty="0">
              <a:latin typeface="Tahoma" charset="0"/>
              <a:ea typeface="Tahoma" charset="0"/>
              <a:cs typeface="Tahoma" charset="0"/>
            </a:endParaRPr>
          </a:p>
          <a:p>
            <a:pPr algn="just"/>
            <a:r>
              <a:rPr lang="es-ES_tradnl" sz="1600" b="1" dirty="0">
                <a:solidFill>
                  <a:srgbClr val="FF0000"/>
                </a:solidFill>
                <a:latin typeface="Tahoma" charset="0"/>
                <a:ea typeface="Tahoma" charset="0"/>
                <a:cs typeface="Tahoma" charset="0"/>
              </a:rPr>
              <a:t>3. Decreto 572 de mayo 28 de 2025</a:t>
            </a:r>
            <a:r>
              <a:rPr lang="es-ES_tradnl" sz="1600" dirty="0">
                <a:latin typeface="Tahoma" charset="0"/>
                <a:ea typeface="Tahoma" charset="0"/>
                <a:cs typeface="Tahoma" charset="0"/>
              </a:rPr>
              <a:t>: Elevó a partir de junio 1 de 2025 las cuantías mínimas para practicar retenciones en la fuente a título de renta tanto a personas jurídicas como a personas naturales, y aumentó igualmente las tarifas para las autorretenciones especiales a titulo de renta que solo recaen en las sociedades del régimen ordinario que sí estén haciendo uso de la exoneración de aportes parafiscales al SENA, ICBF y EPS del artículo 114-1 del ET. El aumento de las retenciones y autorretenciones podrá terminar provocando que los contribuyentes no tengan que liquidar al final del año un “anticipo al impuesto de renta”,  o que formen saldos a favor. La norma aun está demandada ante el Consejo de Estado y en agosto de 2025 dicho tribunal negó la suspensión provisiona (ver </a:t>
            </a:r>
            <a:r>
              <a:rPr lang="es-ES_tradnl" sz="1600" b="1" dirty="0">
                <a:solidFill>
                  <a:srgbClr val="7030A0"/>
                </a:solidFill>
                <a:latin typeface="Tahoma" charset="0"/>
                <a:ea typeface="Tahoma" charset="0"/>
                <a:cs typeface="Tahoma" charset="0"/>
              </a:rPr>
              <a:t>Materiales de estudio 6 a 9 dentro de los documentos de descarga</a:t>
            </a:r>
            <a:r>
              <a:rPr lang="es-ES_tradnl" sz="1600" dirty="0">
                <a:latin typeface="Tahoma" charset="0"/>
                <a:ea typeface="Tahoma" charset="0"/>
                <a:cs typeface="Tahoma" charset="0"/>
              </a:rPr>
              <a:t>). </a:t>
            </a:r>
          </a:p>
          <a:p>
            <a:pPr algn="just"/>
            <a:endParaRPr lang="es-ES_tradnl" sz="1600" dirty="0">
              <a:latin typeface="Tahoma" charset="0"/>
              <a:ea typeface="Tahoma" charset="0"/>
              <a:cs typeface="Tahoma" charset="0"/>
            </a:endParaRPr>
          </a:p>
          <a:p>
            <a:pPr algn="just"/>
            <a:r>
              <a:rPr lang="es-ES_tradnl" sz="1600" b="1" dirty="0">
                <a:solidFill>
                  <a:srgbClr val="FF0000"/>
                </a:solidFill>
                <a:latin typeface="Tahoma" charset="0"/>
                <a:ea typeface="Tahoma" charset="0"/>
                <a:cs typeface="Tahoma" charset="0"/>
              </a:rPr>
              <a:t>4.</a:t>
            </a:r>
            <a:r>
              <a:rPr lang="es-ES_tradnl" sz="1600" dirty="0">
                <a:latin typeface="Tahoma" charset="0"/>
                <a:ea typeface="Tahoma" charset="0"/>
                <a:cs typeface="Tahoma" charset="0"/>
              </a:rPr>
              <a:t> </a:t>
            </a:r>
            <a:r>
              <a:rPr lang="es-ES_tradnl" sz="1600" b="1" dirty="0">
                <a:solidFill>
                  <a:srgbClr val="FF0000"/>
                </a:solidFill>
                <a:latin typeface="Tahoma" charset="0"/>
                <a:ea typeface="Tahoma" charset="0"/>
                <a:cs typeface="Tahoma" charset="0"/>
              </a:rPr>
              <a:t>Artículo 21 de la Ley de Reforma Laboral 2466 de junio 25 de 2025</a:t>
            </a:r>
            <a:r>
              <a:rPr lang="es-ES_tradnl" sz="1600" dirty="0">
                <a:latin typeface="Tahoma" charset="0"/>
                <a:ea typeface="Tahoma" charset="0"/>
                <a:cs typeface="Tahoma" charset="0"/>
              </a:rPr>
              <a:t>: </a:t>
            </a:r>
            <a:r>
              <a:rPr lang="es-ES" sz="1600" dirty="0">
                <a:latin typeface="Tahoma" charset="0"/>
                <a:ea typeface="Tahoma" charset="0"/>
                <a:cs typeface="Tahoma" charset="0"/>
              </a:rPr>
              <a:t>modificó el artículo 81 del Código sustantivo del Trabajo y se dispuso que los pagos o abonos en cuenta que se realice a los aprendices del SENA pasan a tener, a partir de junio 25 de 2025, la categoría de pagos laborales pues hasta antes de la Ley los pagos que se les realizaban no tenían esa característica y solo se consideran como simples apoyos de sostenimiento (</a:t>
            </a:r>
            <a:r>
              <a:rPr lang="es-ES" sz="1600" dirty="0">
                <a:latin typeface="Tahoma" charset="0"/>
                <a:ea typeface="Tahoma" charset="0"/>
                <a:cs typeface="Tahoma" charset="0"/>
                <a:hlinkClick r:id="rId4">
                  <a:extLst>
                    <a:ext uri="{A12FA001-AC4F-418D-AE19-62706E023703}">
                      <ahyp:hlinkClr xmlns:ahyp="http://schemas.microsoft.com/office/drawing/2018/hyperlinkcolor" val="tx"/>
                    </a:ext>
                  </a:extLst>
                </a:hlinkClick>
              </a:rPr>
              <a:t>ver artículos 30 a 41 de la Ley 789 de 2002</a:t>
            </a:r>
            <a:r>
              <a:rPr lang="es-ES" sz="1600" dirty="0">
                <a:latin typeface="Tahoma" charset="0"/>
                <a:ea typeface="Tahoma" charset="0"/>
                <a:cs typeface="Tahoma" charset="0"/>
              </a:rPr>
              <a:t>). Lo anterior implica que tales pagos debían empezar a incluirse en el documento de nómina electrónica para poder tomarlos como un gasto deducible en el impuesto de renta (</a:t>
            </a:r>
            <a:r>
              <a:rPr lang="es-ES" sz="1600" b="1" dirty="0">
                <a:solidFill>
                  <a:srgbClr val="7030A0"/>
                </a:solidFill>
                <a:latin typeface="Tahoma" charset="0"/>
                <a:ea typeface="Tahoma" charset="0"/>
                <a:cs typeface="Tahoma" charset="0"/>
              </a:rPr>
              <a:t>ver Material de estudio 10 dentro de los documentos de descarga</a:t>
            </a:r>
            <a:r>
              <a:rPr lang="es-ES" sz="1600" dirty="0">
                <a:latin typeface="Tahoma" charset="0"/>
                <a:ea typeface="Tahoma" charset="0"/>
                <a:cs typeface="Tahoma" charset="0"/>
              </a:rPr>
              <a:t>)</a:t>
            </a:r>
            <a:endParaRPr lang="es-CO" sz="1600" dirty="0">
              <a:latin typeface="Tahoma" charset="0"/>
              <a:ea typeface="Tahoma" charset="0"/>
              <a:cs typeface="Tahoma" charset="0"/>
            </a:endParaRPr>
          </a:p>
        </p:txBody>
      </p:sp>
    </p:spTree>
    <p:extLst>
      <p:ext uri="{BB962C8B-B14F-4D97-AF65-F5344CB8AC3E}">
        <p14:creationId xmlns:p14="http://schemas.microsoft.com/office/powerpoint/2010/main" val="2053154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1006475"/>
            <a:ext cx="10755036" cy="692150"/>
          </a:xfrm>
        </p:spPr>
        <p:txBody>
          <a:bodyPr>
            <a:normAutofit fontScale="90000"/>
          </a:bodyPr>
          <a:lstStyle/>
          <a:p>
            <a:r>
              <a:rPr lang="es-CO" sz="2700" dirty="0">
                <a:solidFill>
                  <a:srgbClr val="5266FB"/>
                </a:solidFill>
                <a:latin typeface="Open Sans ExtraBold" pitchFamily="2" charset="0"/>
                <a:ea typeface="Open Sans ExtraBold" pitchFamily="2" charset="0"/>
                <a:cs typeface="Open Sans ExtraBold" pitchFamily="2" charset="0"/>
              </a:rPr>
              <a:t>Novedades aplicables tanto a personas jurídicas como a personas naturales</a:t>
            </a:r>
            <a:endParaRPr lang="es-CO" sz="2700" dirty="0">
              <a:solidFill>
                <a:srgbClr val="5266FB"/>
              </a:solidFill>
            </a:endParaRPr>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
        <p:nvSpPr>
          <p:cNvPr id="4" name="CuadroTexto 3">
            <a:extLst>
              <a:ext uri="{FF2B5EF4-FFF2-40B4-BE49-F238E27FC236}">
                <a16:creationId xmlns:a16="http://schemas.microsoft.com/office/drawing/2014/main" id="{9315735A-14F0-8098-B678-0EEB257336B8}"/>
              </a:ext>
            </a:extLst>
          </p:cNvPr>
          <p:cNvSpPr txBox="1"/>
          <p:nvPr/>
        </p:nvSpPr>
        <p:spPr>
          <a:xfrm>
            <a:off x="605346" y="1698625"/>
            <a:ext cx="10981308" cy="4478149"/>
          </a:xfrm>
          <a:prstGeom prst="rect">
            <a:avLst/>
          </a:prstGeom>
          <a:noFill/>
        </p:spPr>
        <p:txBody>
          <a:bodyPr wrap="square">
            <a:spAutoFit/>
          </a:bodyPr>
          <a:lstStyle/>
          <a:p>
            <a:pPr algn="just"/>
            <a:r>
              <a:rPr lang="es-ES_tradnl" sz="1500" dirty="0">
                <a:latin typeface="Tahoma" charset="0"/>
                <a:ea typeface="Tahoma" charset="0"/>
                <a:cs typeface="Tahoma" charset="0"/>
              </a:rPr>
              <a:t>Las siguientes son algunas de las novedades tributarias más importantes que afectan el cierre fiscal del año 2025 y la proyección fiscal del año 2026 las cuales aplican por igual tanto a personas jurídicas como a personas naturales:</a:t>
            </a:r>
          </a:p>
          <a:p>
            <a:pPr algn="just"/>
            <a:endParaRPr lang="es-ES_tradnl" sz="1500" dirty="0">
              <a:latin typeface="Tahoma" charset="0"/>
              <a:ea typeface="Tahoma" charset="0"/>
              <a:cs typeface="Tahoma" charset="0"/>
            </a:endParaRPr>
          </a:p>
          <a:p>
            <a:pPr algn="just"/>
            <a:r>
              <a:rPr lang="es-ES_tradnl" sz="1500" dirty="0">
                <a:solidFill>
                  <a:srgbClr val="FF0000"/>
                </a:solidFill>
                <a:latin typeface="Tahoma" charset="0"/>
                <a:ea typeface="Tahoma" charset="0"/>
                <a:cs typeface="Tahoma" charset="0"/>
              </a:rPr>
              <a:t>5. </a:t>
            </a:r>
            <a:r>
              <a:rPr lang="es-ES_tradnl" sz="1500" b="1" dirty="0">
                <a:solidFill>
                  <a:srgbClr val="FF0000"/>
                </a:solidFill>
                <a:latin typeface="Tahoma" charset="0"/>
                <a:ea typeface="Tahoma" charset="0"/>
                <a:cs typeface="Tahoma" charset="0"/>
              </a:rPr>
              <a:t>Resolución unificada 227 de septiembre 23 de 2025</a:t>
            </a:r>
            <a:r>
              <a:rPr lang="es-ES_tradnl" sz="1500" dirty="0">
                <a:latin typeface="Tahoma" charset="0"/>
                <a:ea typeface="Tahoma" charset="0"/>
                <a:cs typeface="Tahoma" charset="0"/>
              </a:rPr>
              <a:t>: </a:t>
            </a:r>
            <a:r>
              <a:rPr lang="es-ES" sz="1500" kern="100" dirty="0">
                <a:effectLst/>
                <a:latin typeface="Calibri" panose="020F0502020204030204" pitchFamily="34" charset="0"/>
                <a:ea typeface="Calibri" panose="020F0502020204030204" pitchFamily="34" charset="0"/>
                <a:cs typeface="Times New Roman" panose="02020603050405020304" pitchFamily="18" charset="0"/>
              </a:rPr>
              <a:t>con 443 páginas y dos anexos, se </a:t>
            </a:r>
            <a:r>
              <a:rPr lang="es-ES" sz="1500" kern="100" dirty="0" err="1">
                <a:effectLst/>
                <a:latin typeface="Calibri" panose="020F0502020204030204" pitchFamily="34" charset="0"/>
                <a:ea typeface="Calibri" panose="020F0502020204030204" pitchFamily="34" charset="0"/>
                <a:cs typeface="Times New Roman" panose="02020603050405020304" pitchFamily="18" charset="0"/>
              </a:rPr>
              <a:t>conviertió</a:t>
            </a:r>
            <a:r>
              <a:rPr lang="es-ES" sz="1500" kern="100" dirty="0">
                <a:effectLst/>
                <a:latin typeface="Calibri" panose="020F0502020204030204" pitchFamily="34" charset="0"/>
                <a:ea typeface="Calibri" panose="020F0502020204030204" pitchFamily="34" charset="0"/>
                <a:cs typeface="Times New Roman" panose="02020603050405020304" pitchFamily="18" charset="0"/>
              </a:rPr>
              <a:t> en la nueva Resolución Única en Materia Tributaria, Aduanera y Cambiaria, la cual terminó recopilando el texto de unas 69 resoluciones importantes (con un total 733 de artículos) que se habían expedido entre los años 1999 y 2025 </a:t>
            </a:r>
            <a:r>
              <a:rPr lang="es-ES" sz="1500" b="1" kern="1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(ver material de estudio 11 dentro de los documentos de descarga)</a:t>
            </a:r>
          </a:p>
          <a:p>
            <a:pPr algn="just"/>
            <a:r>
              <a:rPr lang="es-ES" sz="1500" kern="100" dirty="0">
                <a:effectLst/>
                <a:latin typeface="Calibri" panose="020F0502020204030204" pitchFamily="34" charset="0"/>
                <a:ea typeface="Calibri" panose="020F0502020204030204" pitchFamily="34" charset="0"/>
                <a:cs typeface="Times New Roman" panose="02020603050405020304" pitchFamily="18" charset="0"/>
                <a:hlinkClick r:id="rId4"/>
              </a:rPr>
              <a:t>https://www.dian.gov.co/normatividad/Paginas/Resolucion-000227-del-23092025.aspx</a:t>
            </a:r>
            <a:endParaRPr lang="es-ES"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s-CO" sz="1500" kern="100" dirty="0">
                <a:effectLst/>
                <a:latin typeface="Calibri" panose="020F0502020204030204" pitchFamily="34" charset="0"/>
                <a:ea typeface="Calibri" panose="020F0502020204030204" pitchFamily="34" charset="0"/>
                <a:cs typeface="Times New Roman" panose="02020603050405020304" pitchFamily="18" charset="0"/>
              </a:rPr>
              <a:t>https://</a:t>
            </a:r>
            <a:r>
              <a:rPr lang="es-CO" sz="1500" kern="100" dirty="0" err="1">
                <a:effectLst/>
                <a:latin typeface="Calibri" panose="020F0502020204030204" pitchFamily="34" charset="0"/>
                <a:ea typeface="Calibri" panose="020F0502020204030204" pitchFamily="34" charset="0"/>
                <a:cs typeface="Times New Roman" panose="02020603050405020304" pitchFamily="18" charset="0"/>
              </a:rPr>
              <a:t>normograma.dian.gov.co</a:t>
            </a:r>
            <a:r>
              <a:rPr lang="es-CO" sz="1500" kern="100" dirty="0">
                <a:effectLst/>
                <a:latin typeface="Calibri" panose="020F0502020204030204" pitchFamily="34" charset="0"/>
                <a:ea typeface="Calibri" panose="020F0502020204030204" pitchFamily="34" charset="0"/>
                <a:cs typeface="Times New Roman" panose="02020603050405020304" pitchFamily="18" charset="0"/>
              </a:rPr>
              <a:t>/</a:t>
            </a:r>
            <a:r>
              <a:rPr lang="es-CO" sz="1500" kern="100" dirty="0" err="1">
                <a:effectLst/>
                <a:latin typeface="Calibri" panose="020F0502020204030204" pitchFamily="34" charset="0"/>
                <a:ea typeface="Calibri" panose="020F0502020204030204" pitchFamily="34" charset="0"/>
                <a:cs typeface="Times New Roman" panose="02020603050405020304" pitchFamily="18" charset="0"/>
              </a:rPr>
              <a:t>dian</a:t>
            </a:r>
            <a:r>
              <a:rPr lang="es-CO" sz="1500" kern="100" dirty="0">
                <a:effectLst/>
                <a:latin typeface="Calibri" panose="020F0502020204030204" pitchFamily="34" charset="0"/>
                <a:ea typeface="Calibri" panose="020F0502020204030204" pitchFamily="34" charset="0"/>
                <a:cs typeface="Times New Roman" panose="02020603050405020304" pitchFamily="18" charset="0"/>
              </a:rPr>
              <a:t>/</a:t>
            </a:r>
            <a:r>
              <a:rPr lang="es-CO" sz="1500" kern="100" dirty="0" err="1">
                <a:effectLst/>
                <a:latin typeface="Calibri" panose="020F0502020204030204" pitchFamily="34" charset="0"/>
                <a:ea typeface="Calibri" panose="020F0502020204030204" pitchFamily="34" charset="0"/>
                <a:cs typeface="Times New Roman" panose="02020603050405020304" pitchFamily="18" charset="0"/>
              </a:rPr>
              <a:t>compilacion</a:t>
            </a:r>
            <a:r>
              <a:rPr lang="es-CO" sz="1500" kern="100" dirty="0">
                <a:effectLst/>
                <a:latin typeface="Calibri" panose="020F0502020204030204" pitchFamily="34" charset="0"/>
                <a:ea typeface="Calibri" panose="020F0502020204030204" pitchFamily="34" charset="0"/>
                <a:cs typeface="Times New Roman" panose="02020603050405020304" pitchFamily="18" charset="0"/>
              </a:rPr>
              <a:t>/</a:t>
            </a:r>
            <a:r>
              <a:rPr lang="es-CO" sz="1500" kern="100" dirty="0" err="1">
                <a:effectLst/>
                <a:latin typeface="Calibri" panose="020F0502020204030204" pitchFamily="34" charset="0"/>
                <a:ea typeface="Calibri" panose="020F0502020204030204" pitchFamily="34" charset="0"/>
                <a:cs typeface="Times New Roman" panose="02020603050405020304" pitchFamily="18" charset="0"/>
              </a:rPr>
              <a:t>docs</a:t>
            </a:r>
            <a:r>
              <a:rPr lang="es-CO" sz="1500" kern="100" dirty="0">
                <a:effectLst/>
                <a:latin typeface="Calibri" panose="020F0502020204030204" pitchFamily="34" charset="0"/>
                <a:ea typeface="Calibri" panose="020F0502020204030204" pitchFamily="34" charset="0"/>
                <a:cs typeface="Times New Roman" panose="02020603050405020304" pitchFamily="18" charset="0"/>
              </a:rPr>
              <a:t>/resolucion_dian_0227_2025.htm</a:t>
            </a:r>
          </a:p>
          <a:p>
            <a:pPr algn="just"/>
            <a:endParaRPr lang="es-ES_tradnl" sz="1500" dirty="0">
              <a:latin typeface="Tahoma" charset="0"/>
              <a:ea typeface="Tahoma" charset="0"/>
              <a:cs typeface="Tahoma" charset="0"/>
            </a:endParaRPr>
          </a:p>
          <a:p>
            <a:pPr algn="just"/>
            <a:r>
              <a:rPr lang="es-ES_tradnl" sz="1500" dirty="0">
                <a:solidFill>
                  <a:srgbClr val="FF0000"/>
                </a:solidFill>
                <a:latin typeface="Tahoma" charset="0"/>
                <a:ea typeface="Tahoma" charset="0"/>
                <a:cs typeface="Tahoma" charset="0"/>
              </a:rPr>
              <a:t>6. </a:t>
            </a:r>
            <a:r>
              <a:rPr lang="es-ES_tradnl" sz="1500" b="1" dirty="0">
                <a:solidFill>
                  <a:srgbClr val="FF0000"/>
                </a:solidFill>
                <a:latin typeface="Tahoma" charset="0"/>
                <a:ea typeface="Tahoma" charset="0"/>
                <a:cs typeface="Tahoma" charset="0"/>
              </a:rPr>
              <a:t>Resolución DIAN 162 de octubre de 2023, luego de ser modificada con la Resolución 188 de octubre de 2024, 208 de abril de 2025, 213 de mayo de 2025, reincorporada en el título 3 de la Resolución Unificada 227 de septiembre 23 de 2025, y modificada con la Resolución 233 de octubre 30 de 2025</a:t>
            </a:r>
            <a:r>
              <a:rPr lang="es-ES_tradnl" sz="1500" dirty="0">
                <a:latin typeface="Tahoma" charset="0"/>
                <a:ea typeface="Tahoma" charset="0"/>
                <a:cs typeface="Tahoma" charset="0"/>
              </a:rPr>
              <a:t>: Contiene las pautas para la presentación de información exógena tributaria por el año gravable 2025.  En dicho proceso se detectan 17 novedades importantes en relación con lo que fue el reporte del año gravable 2024 (</a:t>
            </a:r>
            <a:r>
              <a:rPr lang="es-ES_tradnl" sz="1500" b="1" dirty="0">
                <a:solidFill>
                  <a:srgbClr val="7030A0"/>
                </a:solidFill>
                <a:latin typeface="Tahoma" charset="0"/>
                <a:ea typeface="Tahoma" charset="0"/>
                <a:cs typeface="Tahoma" charset="0"/>
              </a:rPr>
              <a:t>ver material de estudio  12 dentro de los documentos de descarga</a:t>
            </a:r>
          </a:p>
          <a:p>
            <a:pPr algn="just"/>
            <a:endParaRPr lang="es-ES_tradnl" sz="1500" dirty="0">
              <a:latin typeface="Tahoma" charset="0"/>
              <a:ea typeface="Tahoma" charset="0"/>
              <a:cs typeface="Tahoma" charset="0"/>
            </a:endParaRPr>
          </a:p>
          <a:p>
            <a:pPr algn="just"/>
            <a:r>
              <a:rPr lang="es-ES_tradnl" sz="1500" dirty="0">
                <a:latin typeface="Tahoma" charset="0"/>
                <a:ea typeface="Tahoma" charset="0"/>
                <a:cs typeface="Tahoma" charset="0"/>
              </a:rPr>
              <a:t>7. </a:t>
            </a:r>
            <a:r>
              <a:rPr lang="es-ES_tradnl" sz="1500" b="1" dirty="0">
                <a:solidFill>
                  <a:srgbClr val="FF0000"/>
                </a:solidFill>
                <a:latin typeface="Tahoma" charset="0"/>
                <a:ea typeface="Tahoma" charset="0"/>
                <a:cs typeface="Tahoma" charset="0"/>
              </a:rPr>
              <a:t>Proyecto de Resolución DIAN de noviembre 19 de 2025 </a:t>
            </a:r>
            <a:r>
              <a:rPr lang="es-ES_tradnl" sz="1500" dirty="0">
                <a:latin typeface="Tahoma" charset="0"/>
                <a:ea typeface="Tahoma" charset="0"/>
                <a:cs typeface="Tahoma" charset="0"/>
              </a:rPr>
              <a:t>: anuncia el valor de la UVT para el año gravable 2026 estableciendo que quedaría fijado en $52.374 (un 5,17% mayor a la que rigió durante el 2025 que fue de $49.799) https://</a:t>
            </a:r>
            <a:r>
              <a:rPr lang="es-ES_tradnl" sz="1500" dirty="0" err="1">
                <a:latin typeface="Tahoma" charset="0"/>
                <a:ea typeface="Tahoma" charset="0"/>
                <a:cs typeface="Tahoma" charset="0"/>
              </a:rPr>
              <a:t>www.dian.gov.co</a:t>
            </a:r>
            <a:r>
              <a:rPr lang="es-ES_tradnl" sz="1500" dirty="0">
                <a:latin typeface="Tahoma" charset="0"/>
                <a:ea typeface="Tahoma" charset="0"/>
                <a:cs typeface="Tahoma" charset="0"/>
              </a:rPr>
              <a:t>/Prensa/Paginas/NN-Proyecto-de-Resolucion-19-11-2025.aspx</a:t>
            </a:r>
          </a:p>
        </p:txBody>
      </p:sp>
    </p:spTree>
    <p:extLst>
      <p:ext uri="{BB962C8B-B14F-4D97-AF65-F5344CB8AC3E}">
        <p14:creationId xmlns:p14="http://schemas.microsoft.com/office/powerpoint/2010/main" val="761997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9489688" y="-5090"/>
            <a:ext cx="2702312"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659123" y="3423910"/>
            <a:ext cx="6778740" cy="966483"/>
          </a:xfrm>
          <a:prstGeom prst="rect">
            <a:avLst/>
          </a:prstGeom>
          <a:noFill/>
        </p:spPr>
        <p:txBody>
          <a:bodyPr wrap="square" rtlCol="0">
            <a:spAutoFit/>
          </a:bodyPr>
          <a:lstStyle/>
          <a:p>
            <a:pPr algn="ctr">
              <a:lnSpc>
                <a:spcPct val="150000"/>
              </a:lnSpc>
            </a:pPr>
            <a:r>
              <a:rPr lang="es-CO" sz="2000" b="0" i="0" dirty="0">
                <a:effectLst/>
                <a:latin typeface="Open Sans ExtraBold" pitchFamily="2" charset="0"/>
                <a:ea typeface="Open Sans ExtraBold" pitchFamily="2" charset="0"/>
                <a:cs typeface="Open Sans ExtraBold" pitchFamily="2" charset="0"/>
              </a:rPr>
              <a:t>Novedades normativas aplicables solo a personas jurídicas</a:t>
            </a:r>
            <a:endParaRPr lang="es-CO" sz="2000" dirty="0">
              <a:solidFill>
                <a:srgbClr val="5266FB"/>
              </a:solidFill>
              <a:latin typeface="Open Sans ExtraBold" pitchFamily="2" charset="0"/>
              <a:ea typeface="Open Sans ExtraBold" pitchFamily="2" charset="0"/>
              <a:cs typeface="Open Sans ExtraBold" pitchFamily="2" charset="0"/>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956136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1006475"/>
            <a:ext cx="10755036" cy="692150"/>
          </a:xfrm>
        </p:spPr>
        <p:txBody>
          <a:bodyPr>
            <a:normAutofit fontScale="90000"/>
          </a:bodyPr>
          <a:lstStyle/>
          <a:p>
            <a:r>
              <a:rPr lang="es-CO" sz="2700" dirty="0">
                <a:solidFill>
                  <a:srgbClr val="5266FB"/>
                </a:solidFill>
                <a:latin typeface="Open Sans ExtraBold" pitchFamily="2" charset="0"/>
                <a:ea typeface="Open Sans ExtraBold" pitchFamily="2" charset="0"/>
                <a:cs typeface="Open Sans ExtraBold" pitchFamily="2" charset="0"/>
              </a:rPr>
              <a:t>Novedades aplicables tanto a personas jurídicas como a personas naturales</a:t>
            </a:r>
            <a:endParaRPr lang="es-CO" sz="2700" dirty="0">
              <a:solidFill>
                <a:srgbClr val="5266FB"/>
              </a:solidFill>
            </a:endParaRPr>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
        <p:nvSpPr>
          <p:cNvPr id="4" name="CuadroTexto 3">
            <a:extLst>
              <a:ext uri="{FF2B5EF4-FFF2-40B4-BE49-F238E27FC236}">
                <a16:creationId xmlns:a16="http://schemas.microsoft.com/office/drawing/2014/main" id="{9315735A-14F0-8098-B678-0EEB257336B8}"/>
              </a:ext>
            </a:extLst>
          </p:cNvPr>
          <p:cNvSpPr txBox="1"/>
          <p:nvPr/>
        </p:nvSpPr>
        <p:spPr>
          <a:xfrm>
            <a:off x="605346" y="1698625"/>
            <a:ext cx="10981308" cy="2785378"/>
          </a:xfrm>
          <a:prstGeom prst="rect">
            <a:avLst/>
          </a:prstGeom>
          <a:noFill/>
        </p:spPr>
        <p:txBody>
          <a:bodyPr wrap="square">
            <a:spAutoFit/>
          </a:bodyPr>
          <a:lstStyle/>
          <a:p>
            <a:pPr algn="just"/>
            <a:r>
              <a:rPr lang="es-ES_tradnl" dirty="0">
                <a:latin typeface="Tahoma" charset="0"/>
                <a:ea typeface="Tahoma" charset="0"/>
                <a:cs typeface="Tahoma" charset="0"/>
              </a:rPr>
              <a:t>Las siguientes son algunas de las novedades tributarias más importantes que afectan el cierre fiscal del año 2025 y la proyección fiscal del año 2026 las cuales solo aplican a personas jurídicas</a:t>
            </a:r>
          </a:p>
          <a:p>
            <a:pPr algn="just"/>
            <a:endParaRPr lang="es-ES_tradnl" b="1" dirty="0">
              <a:solidFill>
                <a:srgbClr val="FF0000"/>
              </a:solidFill>
              <a:latin typeface="Tahoma" charset="0"/>
              <a:ea typeface="Tahoma" charset="0"/>
              <a:cs typeface="Tahoma" charset="0"/>
            </a:endParaRPr>
          </a:p>
          <a:p>
            <a:pPr algn="just"/>
            <a:r>
              <a:rPr lang="es-ES_tradnl" b="1" dirty="0">
                <a:solidFill>
                  <a:srgbClr val="FF0000"/>
                </a:solidFill>
                <a:latin typeface="Tahoma" charset="0"/>
                <a:ea typeface="Tahoma" charset="0"/>
                <a:cs typeface="Tahoma" charset="0"/>
              </a:rPr>
              <a:t>1. El artículo 237 de la Ley 1819 de 2016 </a:t>
            </a:r>
            <a:r>
              <a:rPr lang="es-ES_tradnl" dirty="0">
                <a:latin typeface="Tahoma" charset="0"/>
                <a:ea typeface="Tahoma" charset="0"/>
                <a:cs typeface="Tahoma" charset="0"/>
              </a:rPr>
              <a:t>establece que durante el año gravable 2025 se aumenta la tarifa del impuesto de renta para las sociedades que sean micro y pequeñas empresas instaladas en las ZOMAC (Zonas más afectadas por el Conflicto).A partir del 2025 y hasta el 2027 la tarifa para liquidar el impuesto de renta utilizando se eleva del 25% al 50% de la tarifa general (es decir, pasa de ser el 8,75% a un 17,5%; ver </a:t>
            </a:r>
            <a:r>
              <a:rPr lang="es-ES_tradnl" b="1" dirty="0">
                <a:solidFill>
                  <a:srgbClr val="7030A0"/>
                </a:solidFill>
                <a:latin typeface="Tahoma" charset="0"/>
                <a:ea typeface="Tahoma" charset="0"/>
                <a:cs typeface="Tahoma" charset="0"/>
              </a:rPr>
              <a:t>Material de estudio 13 dentro de los documentos de descarga</a:t>
            </a:r>
            <a:r>
              <a:rPr lang="es-ES_tradnl" dirty="0">
                <a:latin typeface="Tahoma" charset="0"/>
                <a:ea typeface="Tahoma" charset="0"/>
                <a:cs typeface="Tahoma" charset="0"/>
              </a:rPr>
              <a:t>)</a:t>
            </a:r>
          </a:p>
          <a:p>
            <a:pPr algn="just"/>
            <a:endParaRPr lang="es-ES_tradnl" b="1" dirty="0">
              <a:solidFill>
                <a:srgbClr val="FF0000"/>
              </a:solidFill>
              <a:latin typeface="Tahoma" charset="0"/>
              <a:ea typeface="Tahoma" charset="0"/>
              <a:cs typeface="Tahoma" charset="0"/>
            </a:endParaRPr>
          </a:p>
          <a:p>
            <a:pPr algn="just"/>
            <a:endParaRPr lang="es-CO" sz="1300" b="1" dirty="0">
              <a:solidFill>
                <a:srgbClr val="7030A0"/>
              </a:solidFill>
              <a:latin typeface="Tahoma" charset="0"/>
              <a:ea typeface="Tahoma" charset="0"/>
              <a:cs typeface="Tahoma" charset="0"/>
            </a:endParaRPr>
          </a:p>
        </p:txBody>
      </p:sp>
    </p:spTree>
    <p:extLst>
      <p:ext uri="{BB962C8B-B14F-4D97-AF65-F5344CB8AC3E}">
        <p14:creationId xmlns:p14="http://schemas.microsoft.com/office/powerpoint/2010/main" val="1206217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9C16CB-F121-4793-AC63-AD225796F6D7}"/>
              </a:ext>
            </a:extLst>
          </p:cNvPr>
          <p:cNvSpPr/>
          <p:nvPr/>
        </p:nvSpPr>
        <p:spPr>
          <a:xfrm>
            <a:off x="0" y="0"/>
            <a:ext cx="7886700" cy="685800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35461BB-371B-4245-AB48-79F3098E1A15}"/>
              </a:ext>
            </a:extLst>
          </p:cNvPr>
          <p:cNvSpPr/>
          <p:nvPr/>
        </p:nvSpPr>
        <p:spPr>
          <a:xfrm>
            <a:off x="9489688" y="-5090"/>
            <a:ext cx="2702312" cy="6858000"/>
          </a:xfrm>
          <a:prstGeom prst="rect">
            <a:avLst/>
          </a:prstGeom>
          <a:solidFill>
            <a:srgbClr val="526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500D731-1658-416F-B843-0BCAB32434FD}"/>
              </a:ext>
            </a:extLst>
          </p:cNvPr>
          <p:cNvSpPr txBox="1"/>
          <p:nvPr/>
        </p:nvSpPr>
        <p:spPr>
          <a:xfrm>
            <a:off x="659123" y="3423910"/>
            <a:ext cx="6778740" cy="966483"/>
          </a:xfrm>
          <a:prstGeom prst="rect">
            <a:avLst/>
          </a:prstGeom>
          <a:noFill/>
        </p:spPr>
        <p:txBody>
          <a:bodyPr wrap="square" rtlCol="0">
            <a:spAutoFit/>
          </a:bodyPr>
          <a:lstStyle/>
          <a:p>
            <a:pPr algn="ctr">
              <a:lnSpc>
                <a:spcPct val="150000"/>
              </a:lnSpc>
            </a:pPr>
            <a:r>
              <a:rPr lang="es-CO" sz="2000" b="0" i="0" dirty="0">
                <a:effectLst/>
                <a:latin typeface="Open Sans ExtraBold" pitchFamily="2" charset="0"/>
                <a:ea typeface="Open Sans ExtraBold" pitchFamily="2" charset="0"/>
                <a:cs typeface="Open Sans ExtraBold" pitchFamily="2" charset="0"/>
              </a:rPr>
              <a:t>Proyecto de Ley de financiamiento radicado en el congreso en septiembre 1 de 2025 </a:t>
            </a:r>
            <a:endParaRPr lang="es-CO" sz="2000" dirty="0">
              <a:solidFill>
                <a:srgbClr val="5266FB"/>
              </a:solidFill>
              <a:latin typeface="Open Sans ExtraBold" pitchFamily="2" charset="0"/>
              <a:ea typeface="Open Sans ExtraBold" pitchFamily="2" charset="0"/>
              <a:cs typeface="Open Sans ExtraBold" pitchFamily="2" charset="0"/>
            </a:endParaRPr>
          </a:p>
        </p:txBody>
      </p:sp>
      <p:sp>
        <p:nvSpPr>
          <p:cNvPr id="23" name="Rectángulo 22">
            <a:extLst>
              <a:ext uri="{FF2B5EF4-FFF2-40B4-BE49-F238E27FC236}">
                <a16:creationId xmlns:a16="http://schemas.microsoft.com/office/drawing/2014/main" id="{44A31A70-CA54-409F-AFCF-98C3BF8AFEA6}"/>
              </a:ext>
            </a:extLst>
          </p:cNvPr>
          <p:cNvSpPr/>
          <p:nvPr/>
        </p:nvSpPr>
        <p:spPr>
          <a:xfrm>
            <a:off x="-1" y="0"/>
            <a:ext cx="7886700" cy="1877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6" name="Imagen 25">
            <a:extLst>
              <a:ext uri="{FF2B5EF4-FFF2-40B4-BE49-F238E27FC236}">
                <a16:creationId xmlns:a16="http://schemas.microsoft.com/office/drawing/2014/main" id="{8151D32D-D7BA-4DCE-98BD-453AE1EDA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2324" y="942660"/>
            <a:ext cx="2154052" cy="4962501"/>
          </a:xfrm>
          <a:prstGeom prst="rect">
            <a:avLst/>
          </a:prstGeom>
        </p:spPr>
      </p:pic>
      <p:sp>
        <p:nvSpPr>
          <p:cNvPr id="3" name="AutoShape 2" descr="Vista previa de imagen">
            <a:extLst>
              <a:ext uri="{FF2B5EF4-FFF2-40B4-BE49-F238E27FC236}">
                <a16:creationId xmlns:a16="http://schemas.microsoft.com/office/drawing/2014/main" id="{48688F5E-A2AB-56B1-D3D6-AA7BC4536D7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descr="Interfaz de usuario gráfica, Aplicación&#10;&#10;El contenido generado por IA puede ser incorrecto.">
            <a:hlinkClick r:id="rId3"/>
            <a:extLst>
              <a:ext uri="{FF2B5EF4-FFF2-40B4-BE49-F238E27FC236}">
                <a16:creationId xmlns:a16="http://schemas.microsoft.com/office/drawing/2014/main" id="{8FE2D71A-CBD5-C17E-3DAD-288EE2767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701" y="362642"/>
            <a:ext cx="3023255" cy="928572"/>
          </a:xfrm>
          <a:prstGeom prst="rect">
            <a:avLst/>
          </a:prstGeom>
        </p:spPr>
      </p:pic>
    </p:spTree>
    <p:extLst>
      <p:ext uri="{BB962C8B-B14F-4D97-AF65-F5344CB8AC3E}">
        <p14:creationId xmlns:p14="http://schemas.microsoft.com/office/powerpoint/2010/main" val="976719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47205E42-4FD8-4D7B-8747-E201A5276A14}"/>
              </a:ext>
            </a:extLst>
          </p:cNvPr>
          <p:cNvSpPr>
            <a:spLocks noGrp="1"/>
          </p:cNvSpPr>
          <p:nvPr>
            <p:ph type="title"/>
          </p:nvPr>
        </p:nvSpPr>
        <p:spPr>
          <a:xfrm>
            <a:off x="605346" y="1006475"/>
            <a:ext cx="10755036" cy="692150"/>
          </a:xfrm>
        </p:spPr>
        <p:txBody>
          <a:bodyPr>
            <a:normAutofit fontScale="90000"/>
          </a:bodyPr>
          <a:lstStyle/>
          <a:p>
            <a:r>
              <a:rPr lang="es-CO" sz="2700" b="1" dirty="0">
                <a:solidFill>
                  <a:srgbClr val="7030A0"/>
                </a:solidFill>
              </a:rPr>
              <a:t>Proyecto de Ley de financiamiento radicado en el Congreso en sep.1 de 2025</a:t>
            </a:r>
          </a:p>
        </p:txBody>
      </p:sp>
      <p:pic>
        <p:nvPicPr>
          <p:cNvPr id="2" name="Imagen 1" descr="Interfaz de usuario gráfica, Aplicación&#10;&#10;El contenido generado por IA puede ser incorrecto.">
            <a:hlinkClick r:id="rId2"/>
            <a:extLst>
              <a:ext uri="{FF2B5EF4-FFF2-40B4-BE49-F238E27FC236}">
                <a16:creationId xmlns:a16="http://schemas.microsoft.com/office/drawing/2014/main" id="{9ECDB6C2-3FFB-CE92-1C8B-C2C79B304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46" y="290011"/>
            <a:ext cx="1843935" cy="566352"/>
          </a:xfrm>
          <a:prstGeom prst="rect">
            <a:avLst/>
          </a:prstGeom>
        </p:spPr>
      </p:pic>
      <p:sp>
        <p:nvSpPr>
          <p:cNvPr id="4" name="CuadroTexto 3">
            <a:extLst>
              <a:ext uri="{FF2B5EF4-FFF2-40B4-BE49-F238E27FC236}">
                <a16:creationId xmlns:a16="http://schemas.microsoft.com/office/drawing/2014/main" id="{9315735A-14F0-8098-B678-0EEB257336B8}"/>
              </a:ext>
            </a:extLst>
          </p:cNvPr>
          <p:cNvSpPr txBox="1"/>
          <p:nvPr/>
        </p:nvSpPr>
        <p:spPr>
          <a:xfrm>
            <a:off x="605346" y="1698625"/>
            <a:ext cx="10981308" cy="4447371"/>
          </a:xfrm>
          <a:prstGeom prst="rect">
            <a:avLst/>
          </a:prstGeom>
          <a:noFill/>
        </p:spPr>
        <p:txBody>
          <a:bodyPr wrap="square">
            <a:spAutoFit/>
          </a:bodyPr>
          <a:lstStyle/>
          <a:p>
            <a:pPr algn="just"/>
            <a:r>
              <a:rPr lang="es-ES_tradnl" dirty="0">
                <a:latin typeface="Tahoma" charset="0"/>
                <a:ea typeface="Tahoma" charset="0"/>
                <a:cs typeface="Tahoma" charset="0"/>
              </a:rPr>
              <a:t>El 1 de septiembre de 2025 se radicó en el Congreso un nuevo proyecto de Ley de financiamiento 283/2025 C, el </a:t>
            </a:r>
            <a:r>
              <a:rPr lang="es-ES_tradnl">
                <a:latin typeface="Tahoma" charset="0"/>
                <a:ea typeface="Tahoma" charset="0"/>
                <a:cs typeface="Tahoma" charset="0"/>
              </a:rPr>
              <a:t>cual busca </a:t>
            </a:r>
            <a:r>
              <a:rPr lang="es-ES_tradnl" dirty="0">
                <a:latin typeface="Tahoma" charset="0"/>
                <a:ea typeface="Tahoma" charset="0"/>
                <a:cs typeface="Tahoma" charset="0"/>
              </a:rPr>
              <a:t>recaudar 26 billones de pesos para cubrir las necesidades del presupuesto general de la nación durante el año gravable 2026. En los días siguientes a dicha fecha, y de acuerdo con noticias de prensa, el gobierno aceptó reducir el monto del presupuesto general en un monto cercano a los 10 billones razón por la cual también se modificará el texto del proyecto de Ley de </a:t>
            </a:r>
            <a:r>
              <a:rPr lang="es-ES_tradnl" dirty="0" err="1">
                <a:latin typeface="Tahoma" charset="0"/>
                <a:ea typeface="Tahoma" charset="0"/>
                <a:cs typeface="Tahoma" charset="0"/>
              </a:rPr>
              <a:t>financimento</a:t>
            </a:r>
            <a:r>
              <a:rPr lang="es-ES_tradnl" dirty="0">
                <a:latin typeface="Tahoma" charset="0"/>
                <a:ea typeface="Tahoma" charset="0"/>
                <a:cs typeface="Tahoma" charset="0"/>
              </a:rPr>
              <a:t> pero hasta la fecha no se conoce la nueva versión del proyecto</a:t>
            </a:r>
          </a:p>
          <a:p>
            <a:pPr algn="just"/>
            <a:endParaRPr lang="es-ES_tradnl" b="1" dirty="0">
              <a:solidFill>
                <a:srgbClr val="FF0000"/>
              </a:solidFill>
              <a:latin typeface="Tahoma" charset="0"/>
              <a:ea typeface="Tahoma" charset="0"/>
              <a:cs typeface="Tahoma" charset="0"/>
            </a:endParaRPr>
          </a:p>
          <a:p>
            <a:pPr algn="just"/>
            <a:r>
              <a:rPr lang="es-ES_tradnl" dirty="0">
                <a:latin typeface="Tahoma" charset="0"/>
                <a:ea typeface="Tahoma" charset="0"/>
                <a:cs typeface="Tahoma" charset="0"/>
              </a:rPr>
              <a:t>En relación con las normas del ET, el proyecto de Ley radicado en septiembre 1 agregaría 9 artículos, modificaría 63 de los ya existentes y derogaría 12. En relación con las normas por fuera del ET, el proyecto de Ley agregaría 15 nuevos artículos y modificaría 22 de los ya existentes. En total, combinando las normas dentro y fuera del ET, se afectarían 121 normas diferentes. </a:t>
            </a:r>
          </a:p>
          <a:p>
            <a:pPr algn="just"/>
            <a:endParaRPr lang="es-ES_tradnl" dirty="0">
              <a:latin typeface="Tahoma" charset="0"/>
              <a:ea typeface="Tahoma" charset="0"/>
              <a:cs typeface="Tahoma" charset="0"/>
            </a:endParaRPr>
          </a:p>
          <a:p>
            <a:pPr algn="just"/>
            <a:r>
              <a:rPr lang="es-ES_tradnl" dirty="0">
                <a:latin typeface="Tahoma" charset="0"/>
                <a:ea typeface="Tahoma" charset="0"/>
                <a:cs typeface="Tahoma" charset="0"/>
              </a:rPr>
              <a:t>Veamos algunos cambios importantes que se contemplaron dentro de proyecto radicado en septiembre 1 de 2025 (ver materiales de estudio dentro de la sub-carpeta “proyecto de reforma tributaria 2025 ley de financiamiento, incluida dentro de los materiales de descarga)</a:t>
            </a:r>
          </a:p>
          <a:p>
            <a:pPr algn="just"/>
            <a:endParaRPr lang="es-CO" sz="1300" b="1" dirty="0">
              <a:solidFill>
                <a:srgbClr val="7030A0"/>
              </a:solidFill>
              <a:latin typeface="Tahoma" charset="0"/>
              <a:ea typeface="Tahoma" charset="0"/>
              <a:cs typeface="Tahoma" charset="0"/>
            </a:endParaRPr>
          </a:p>
        </p:txBody>
      </p:sp>
    </p:spTree>
    <p:extLst>
      <p:ext uri="{BB962C8B-B14F-4D97-AF65-F5344CB8AC3E}">
        <p14:creationId xmlns:p14="http://schemas.microsoft.com/office/powerpoint/2010/main" val="409320043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TotalTime>
  <Words>1541</Words>
  <Application>Microsoft Macintosh PowerPoint</Application>
  <PresentationFormat>Panorámica</PresentationFormat>
  <Paragraphs>41</Paragraphs>
  <Slides>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vt:i4>
      </vt:variant>
    </vt:vector>
  </HeadingPairs>
  <TitlesOfParts>
    <vt:vector size="15" baseType="lpstr">
      <vt:lpstr>Arial</vt:lpstr>
      <vt:lpstr>Calibri</vt:lpstr>
      <vt:lpstr>Calibri Light</vt:lpstr>
      <vt:lpstr>Open Sans ExtraBold</vt:lpstr>
      <vt:lpstr>Tahoma</vt:lpstr>
      <vt:lpstr>Tema de Office</vt:lpstr>
      <vt:lpstr>Presentación de PowerPoint</vt:lpstr>
      <vt:lpstr>Presentación de PowerPoint</vt:lpstr>
      <vt:lpstr>Novedades aplicables tanto a personas jurídicas como a personas naturales</vt:lpstr>
      <vt:lpstr>Novedades aplicables tanto a personas jurídicas como a personas naturales</vt:lpstr>
      <vt:lpstr>Novedades aplicables tanto a personas jurídicas como a personas naturales</vt:lpstr>
      <vt:lpstr>Presentación de PowerPoint</vt:lpstr>
      <vt:lpstr>Novedades aplicables tanto a personas jurídicas como a personas naturales</vt:lpstr>
      <vt:lpstr>Presentación de PowerPoint</vt:lpstr>
      <vt:lpstr>Proyecto de Ley de financiamiento radicado en el Congreso en sep.1 de 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Steven Mauricio  Vargas Rojas</dc:creator>
  <cp:lastModifiedBy>diego guevara</cp:lastModifiedBy>
  <cp:revision>26</cp:revision>
  <dcterms:created xsi:type="dcterms:W3CDTF">2022-08-29T19:42:30Z</dcterms:created>
  <dcterms:modified xsi:type="dcterms:W3CDTF">2025-11-21T02:21:31Z</dcterms:modified>
</cp:coreProperties>
</file>