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342" r:id="rId3"/>
    <p:sldId id="5013" r:id="rId4"/>
    <p:sldId id="5011" r:id="rId5"/>
    <p:sldId id="5031" r:id="rId6"/>
    <p:sldId id="5014" r:id="rId7"/>
    <p:sldId id="4152" r:id="rId8"/>
    <p:sldId id="4979" r:id="rId9"/>
    <p:sldId id="4980" r:id="rId10"/>
    <p:sldId id="5032" r:id="rId11"/>
    <p:sldId id="5142" r:id="rId12"/>
    <p:sldId id="5144" r:id="rId13"/>
    <p:sldId id="5146" r:id="rId14"/>
    <p:sldId id="5149" r:id="rId15"/>
    <p:sldId id="5150" r:id="rId16"/>
    <p:sldId id="5151" r:id="rId17"/>
    <p:sldId id="5154" r:id="rId18"/>
    <p:sldId id="5155" r:id="rId19"/>
    <p:sldId id="5156" r:id="rId20"/>
    <p:sldId id="5158" r:id="rId21"/>
    <p:sldId id="5159" r:id="rId22"/>
    <p:sldId id="5160" r:id="rId23"/>
    <p:sldId id="5145" r:id="rId24"/>
    <p:sldId id="5147" r:id="rId25"/>
    <p:sldId id="5148" r:id="rId26"/>
    <p:sldId id="5152" r:id="rId27"/>
    <p:sldId id="5161" r:id="rId28"/>
    <p:sldId id="5165" r:id="rId29"/>
    <p:sldId id="5167" r:id="rId30"/>
    <p:sldId id="5170" r:id="rId31"/>
    <p:sldId id="5168" r:id="rId32"/>
    <p:sldId id="343" r:id="rId33"/>
    <p:sldId id="5162" r:id="rId34"/>
    <p:sldId id="5163" r:id="rId35"/>
    <p:sldId id="5169" r:id="rId36"/>
    <p:sldId id="5030" r:id="rId37"/>
    <p:sldId id="4447" r:id="rId38"/>
    <p:sldId id="306" r:id="rId39"/>
    <p:sldId id="4337" r:id="rId40"/>
    <p:sldId id="5164" r:id="rId4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iana Aparicio Serna" initials="VAS" lastIdx="3" clrIdx="0">
    <p:extLst>
      <p:ext uri="{19B8F6BF-5375-455C-9EA6-DF929625EA0E}">
        <p15:presenceInfo xmlns:p15="http://schemas.microsoft.com/office/powerpoint/2012/main" userId="Viviana Aparicio Ser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DC"/>
    <a:srgbClr val="BEFF5E"/>
    <a:srgbClr val="BAFD6A"/>
    <a:srgbClr val="FBBB25"/>
    <a:srgbClr val="4666FF"/>
    <a:srgbClr val="199BD8"/>
    <a:srgbClr val="44A3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Estilo medio 3 - Énfasis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72"/>
  </p:normalViewPr>
  <p:slideViewPr>
    <p:cSldViewPr snapToGrid="0">
      <p:cViewPr varScale="1">
        <p:scale>
          <a:sx n="103" d="100"/>
          <a:sy n="103" d="100"/>
        </p:scale>
        <p:origin x="82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BFF490-9195-4CC0-8F14-7EF10525D885}" type="datetimeFigureOut">
              <a:rPr lang="es-CO" smtClean="0"/>
              <a:t>24/07/2026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71BF72-89F4-4B92-B7EB-282B288103BB}" type="slidenum">
              <a:rPr lang="es-CO" smtClean="0"/>
              <a:t>‹Nº›</a:t>
            </a:fld>
            <a:endParaRPr lang="es-CO"/>
          </a:p>
        </p:txBody>
      </p:sp>
    </p:spTree>
    <p:extLst>
      <p:ext uri="{BB962C8B-B14F-4D97-AF65-F5344CB8AC3E}">
        <p14:creationId xmlns:p14="http://schemas.microsoft.com/office/powerpoint/2010/main" val="3682648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ABCC9B46-1E16-4E4E-9312-3D7659334793}" type="slidenum">
              <a:rPr lang="es-CO" smtClean="0"/>
              <a:pPr/>
              <a:t>37</a:t>
            </a:fld>
            <a:endParaRPr lang="es-CO"/>
          </a:p>
        </p:txBody>
      </p:sp>
    </p:spTree>
    <p:extLst>
      <p:ext uri="{BB962C8B-B14F-4D97-AF65-F5344CB8AC3E}">
        <p14:creationId xmlns:p14="http://schemas.microsoft.com/office/powerpoint/2010/main" val="3783009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ABCC9B46-1E16-4E4E-9312-3D7659334793}" type="slidenum">
              <a:rPr lang="es-CO" smtClean="0"/>
              <a:pPr/>
              <a:t>38</a:t>
            </a:fld>
            <a:endParaRPr lang="es-CO"/>
          </a:p>
        </p:txBody>
      </p:sp>
    </p:spTree>
    <p:extLst>
      <p:ext uri="{BB962C8B-B14F-4D97-AF65-F5344CB8AC3E}">
        <p14:creationId xmlns:p14="http://schemas.microsoft.com/office/powerpoint/2010/main" val="3783009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p:txBody>
          <a:bodyPr/>
          <a:lstStyle/>
          <a:p>
            <a:fld id="{D5FE1741-DE50-48BB-ACAE-D65358F98F7E}" type="datetimeFigureOut">
              <a:rPr lang="es-CO" smtClean="0"/>
              <a:t>24/07/2026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3230842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D5FE1741-DE50-48BB-ACAE-D65358F98F7E}" type="datetimeFigureOut">
              <a:rPr lang="es-CO" smtClean="0"/>
              <a:t>24/07/2026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3572608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D5FE1741-DE50-48BB-ACAE-D65358F98F7E}" type="datetimeFigureOut">
              <a:rPr lang="es-CO" smtClean="0"/>
              <a:t>24/07/2026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1217984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D5FE1741-DE50-48BB-ACAE-D65358F98F7E}" type="datetimeFigureOut">
              <a:rPr lang="es-CO" smtClean="0"/>
              <a:t>24/07/2026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1265149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D5FE1741-DE50-48BB-ACAE-D65358F98F7E}" type="datetimeFigureOut">
              <a:rPr lang="es-CO" smtClean="0"/>
              <a:t>24/07/2026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296365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D5FE1741-DE50-48BB-ACAE-D65358F98F7E}" type="datetimeFigureOut">
              <a:rPr lang="es-CO" smtClean="0"/>
              <a:t>24/07/2026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1368012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D5FE1741-DE50-48BB-ACAE-D65358F98F7E}" type="datetimeFigureOut">
              <a:rPr lang="es-CO" smtClean="0"/>
              <a:t>24/07/2026</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14381285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D5FE1741-DE50-48BB-ACAE-D65358F98F7E}" type="datetimeFigureOut">
              <a:rPr lang="es-CO" smtClean="0"/>
              <a:t>24/07/2026</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3267438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5FE1741-DE50-48BB-ACAE-D65358F98F7E}" type="datetimeFigureOut">
              <a:rPr lang="es-CO" smtClean="0"/>
              <a:t>24/07/2026</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2885177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D5FE1741-DE50-48BB-ACAE-D65358F98F7E}" type="datetimeFigureOut">
              <a:rPr lang="es-CO" smtClean="0"/>
              <a:t>24/07/2026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429987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D5FE1741-DE50-48BB-ACAE-D65358F98F7E}" type="datetimeFigureOut">
              <a:rPr lang="es-CO" smtClean="0"/>
              <a:t>24/07/2026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EA93C561-05B6-49AF-8333-7B905558B3BD}" type="slidenum">
              <a:rPr lang="es-CO" smtClean="0"/>
              <a:t>‹Nº›</a:t>
            </a:fld>
            <a:endParaRPr lang="es-CO"/>
          </a:p>
        </p:txBody>
      </p:sp>
    </p:spTree>
    <p:extLst>
      <p:ext uri="{BB962C8B-B14F-4D97-AF65-F5344CB8AC3E}">
        <p14:creationId xmlns:p14="http://schemas.microsoft.com/office/powerpoint/2010/main" val="3695779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FE1741-DE50-48BB-ACAE-D65358F98F7E}" type="datetimeFigureOut">
              <a:rPr lang="es-CO" smtClean="0"/>
              <a:t>24/07/2026</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93C561-05B6-49AF-8333-7B905558B3BD}" type="slidenum">
              <a:rPr lang="es-CO" smtClean="0"/>
              <a:t>‹Nº›</a:t>
            </a:fld>
            <a:endParaRPr lang="es-CO"/>
          </a:p>
        </p:txBody>
      </p:sp>
    </p:spTree>
    <p:extLst>
      <p:ext uri="{BB962C8B-B14F-4D97-AF65-F5344CB8AC3E}">
        <p14:creationId xmlns:p14="http://schemas.microsoft.com/office/powerpoint/2010/main" val="738118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n 17">
            <a:extLst>
              <a:ext uri="{FF2B5EF4-FFF2-40B4-BE49-F238E27FC236}">
                <a16:creationId xmlns:a16="http://schemas.microsoft.com/office/drawing/2014/main" id="{572B0389-6BF9-A540-BE1A-C70AC200EB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8" name="CuadroTexto 27">
            <a:extLst>
              <a:ext uri="{FF2B5EF4-FFF2-40B4-BE49-F238E27FC236}">
                <a16:creationId xmlns:a16="http://schemas.microsoft.com/office/drawing/2014/main" id="{1F629C6C-944F-ED4F-8EBC-6FC1688E74B2}"/>
              </a:ext>
            </a:extLst>
          </p:cNvPr>
          <p:cNvSpPr txBox="1"/>
          <p:nvPr/>
        </p:nvSpPr>
        <p:spPr>
          <a:xfrm>
            <a:off x="985085" y="3345808"/>
            <a:ext cx="6728913" cy="1815882"/>
          </a:xfrm>
          <a:prstGeom prst="rect">
            <a:avLst/>
          </a:prstGeom>
          <a:noFill/>
        </p:spPr>
        <p:txBody>
          <a:bodyPr wrap="square">
            <a:spAutoFit/>
          </a:bodyPr>
          <a:lstStyle/>
          <a:p>
            <a:r>
              <a:rPr lang="es-MX" sz="2800" b="1" kern="100" dirty="0">
                <a:solidFill>
                  <a:schemeClr val="bg1"/>
                </a:solidFill>
                <a:effectLst/>
                <a:latin typeface="Open Sans ExtraBold" pitchFamily="2" charset="0"/>
                <a:ea typeface="Open Sans ExtraBold" pitchFamily="2" charset="0"/>
                <a:cs typeface="Open Sans ExtraBold" pitchFamily="2" charset="0"/>
              </a:rPr>
              <a:t>Declaración de Renta y Complementario de personas naturales AG 2025  </a:t>
            </a:r>
          </a:p>
          <a:p>
            <a:r>
              <a:rPr lang="es-CO" b="1" dirty="0">
                <a:solidFill>
                  <a:srgbClr val="FBBB25"/>
                </a:solidFill>
              </a:rPr>
              <a:t>Depuración de rentas, beneficios fiscales y ganancias ocasionales</a:t>
            </a:r>
            <a:r>
              <a:rPr lang="es-CO" sz="2800" dirty="0">
                <a:solidFill>
                  <a:srgbClr val="FBBB25"/>
                </a:solidFill>
              </a:rPr>
              <a:t> </a:t>
            </a:r>
          </a:p>
        </p:txBody>
      </p:sp>
      <p:sp>
        <p:nvSpPr>
          <p:cNvPr id="29" name="CuadroTexto 28">
            <a:extLst>
              <a:ext uri="{FF2B5EF4-FFF2-40B4-BE49-F238E27FC236}">
                <a16:creationId xmlns:a16="http://schemas.microsoft.com/office/drawing/2014/main" id="{0401FA6D-CC46-074C-AC8E-0FB8EBAF8444}"/>
              </a:ext>
            </a:extLst>
          </p:cNvPr>
          <p:cNvSpPr txBox="1"/>
          <p:nvPr/>
        </p:nvSpPr>
        <p:spPr>
          <a:xfrm>
            <a:off x="1127563" y="5586458"/>
            <a:ext cx="5228632" cy="338554"/>
          </a:xfrm>
          <a:prstGeom prst="rect">
            <a:avLst/>
          </a:prstGeom>
          <a:noFill/>
        </p:spPr>
        <p:txBody>
          <a:bodyPr wrap="square">
            <a:spAutoFit/>
          </a:bodyPr>
          <a:lstStyle/>
          <a:p>
            <a:r>
              <a:rPr lang="es-CO" sz="1600" b="1" dirty="0">
                <a:solidFill>
                  <a:srgbClr val="BEFF5E"/>
                </a:solidFill>
                <a:latin typeface="Open Sans ExtraBold" pitchFamily="2" charset="0"/>
                <a:ea typeface="Open Sans ExtraBold" pitchFamily="2" charset="0"/>
                <a:cs typeface="Open Sans ExtraBold" pitchFamily="2" charset="0"/>
              </a:rPr>
              <a:t>Conferencista: </a:t>
            </a:r>
            <a:r>
              <a:rPr lang="es-CO" sz="1600" b="1" kern="100" dirty="0">
                <a:solidFill>
                  <a:schemeClr val="bg1"/>
                </a:solidFill>
                <a:latin typeface="Open Sans ExtraBold" pitchFamily="2" charset="0"/>
                <a:ea typeface="Open Sans ExtraBold" pitchFamily="2" charset="0"/>
                <a:cs typeface="Open Sans ExtraBold" pitchFamily="2" charset="0"/>
              </a:rPr>
              <a:t>Alexánder Cobo Barrera</a:t>
            </a:r>
            <a:endParaRPr lang="es-CO" sz="1600" kern="100" dirty="0">
              <a:solidFill>
                <a:schemeClr val="bg1"/>
              </a:solidFill>
              <a:effectLst/>
              <a:latin typeface="Open Sans Medium" pitchFamily="2" charset="0"/>
              <a:ea typeface="Open Sans Medium" pitchFamily="2" charset="0"/>
              <a:cs typeface="Open Sans Medium" pitchFamily="2" charset="0"/>
            </a:endParaRPr>
          </a:p>
        </p:txBody>
      </p:sp>
      <p:sp>
        <p:nvSpPr>
          <p:cNvPr id="30" name="CuadroTexto 29">
            <a:extLst>
              <a:ext uri="{FF2B5EF4-FFF2-40B4-BE49-F238E27FC236}">
                <a16:creationId xmlns:a16="http://schemas.microsoft.com/office/drawing/2014/main" id="{ED647195-66EB-5648-B525-42FB8CE00079}"/>
              </a:ext>
            </a:extLst>
          </p:cNvPr>
          <p:cNvSpPr txBox="1"/>
          <p:nvPr/>
        </p:nvSpPr>
        <p:spPr>
          <a:xfrm>
            <a:off x="1127563" y="5966953"/>
            <a:ext cx="5228632" cy="338554"/>
          </a:xfrm>
          <a:prstGeom prst="rect">
            <a:avLst/>
          </a:prstGeom>
          <a:noFill/>
        </p:spPr>
        <p:txBody>
          <a:bodyPr wrap="square">
            <a:spAutoFit/>
          </a:bodyPr>
          <a:lstStyle/>
          <a:p>
            <a:r>
              <a:rPr lang="es-CO" sz="1600" b="1" dirty="0">
                <a:solidFill>
                  <a:srgbClr val="BAFD6A"/>
                </a:solidFill>
                <a:latin typeface="Open Sans ExtraBold" pitchFamily="2" charset="0"/>
                <a:ea typeface="Open Sans ExtraBold" pitchFamily="2" charset="0"/>
                <a:cs typeface="Open Sans ExtraBold" pitchFamily="2" charset="0"/>
              </a:rPr>
              <a:t>Fecha de grabación: </a:t>
            </a:r>
            <a:r>
              <a:rPr lang="es-CO" sz="1600" b="1" kern="100" dirty="0">
                <a:solidFill>
                  <a:schemeClr val="bg1"/>
                </a:solidFill>
                <a:latin typeface="Open Sans Medium" pitchFamily="2" charset="0"/>
                <a:ea typeface="Open Sans ExtraBold" pitchFamily="2" charset="0"/>
                <a:cs typeface="Open Sans ExtraBold" pitchFamily="2" charset="0"/>
              </a:rPr>
              <a:t>24</a:t>
            </a:r>
            <a:r>
              <a:rPr lang="es-CO" sz="1600" kern="100" dirty="0">
                <a:solidFill>
                  <a:schemeClr val="bg1"/>
                </a:solidFill>
                <a:effectLst/>
                <a:latin typeface="Open Sans Medium" pitchFamily="2" charset="0"/>
                <a:ea typeface="Open Sans Medium" pitchFamily="2" charset="0"/>
                <a:cs typeface="Open Sans Medium" pitchFamily="2" charset="0"/>
              </a:rPr>
              <a:t> de </a:t>
            </a:r>
            <a:r>
              <a:rPr lang="es-CO" sz="1600" kern="100" dirty="0">
                <a:solidFill>
                  <a:schemeClr val="bg1"/>
                </a:solidFill>
                <a:latin typeface="Open Sans Medium" pitchFamily="2" charset="0"/>
                <a:ea typeface="Open Sans Medium" pitchFamily="2" charset="0"/>
                <a:cs typeface="Open Sans Medium" pitchFamily="2" charset="0"/>
              </a:rPr>
              <a:t>julio</a:t>
            </a:r>
            <a:r>
              <a:rPr lang="es-CO" sz="1600" kern="100" dirty="0">
                <a:solidFill>
                  <a:schemeClr val="bg1"/>
                </a:solidFill>
                <a:effectLst/>
                <a:latin typeface="Open Sans Medium" pitchFamily="2" charset="0"/>
                <a:ea typeface="Open Sans Medium" pitchFamily="2" charset="0"/>
                <a:cs typeface="Open Sans Medium" pitchFamily="2" charset="0"/>
              </a:rPr>
              <a:t> de 2026</a:t>
            </a:r>
          </a:p>
        </p:txBody>
      </p:sp>
      <p:sp>
        <p:nvSpPr>
          <p:cNvPr id="10" name="Rectángulo 9">
            <a:extLst>
              <a:ext uri="{FF2B5EF4-FFF2-40B4-BE49-F238E27FC236}">
                <a16:creationId xmlns:a16="http://schemas.microsoft.com/office/drawing/2014/main" id="{826BE90E-4232-6942-A2AC-A6316B24CFDD}"/>
              </a:ext>
            </a:extLst>
          </p:cNvPr>
          <p:cNvSpPr/>
          <p:nvPr/>
        </p:nvSpPr>
        <p:spPr>
          <a:xfrm rot="5400000">
            <a:off x="821585" y="5902152"/>
            <a:ext cx="566235" cy="45720"/>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ln>
                <a:solidFill>
                  <a:schemeClr val="tx1"/>
                </a:solidFill>
                <a:prstDash val="solid"/>
              </a:ln>
            </a:endParaRPr>
          </a:p>
        </p:txBody>
      </p:sp>
    </p:spTree>
    <p:extLst>
      <p:ext uri="{BB962C8B-B14F-4D97-AF65-F5344CB8AC3E}">
        <p14:creationId xmlns:p14="http://schemas.microsoft.com/office/powerpoint/2010/main" val="3701066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096DC-E322-215A-6A87-5949C364105E}"/>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1D864056-54A7-E71D-2908-A2F3A5B405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3E139AB5-3DB1-C844-19A2-D9763C3EDD55}"/>
              </a:ext>
            </a:extLst>
          </p:cNvPr>
          <p:cNvPicPr>
            <a:picLocks noChangeAspect="1"/>
          </p:cNvPicPr>
          <p:nvPr/>
        </p:nvPicPr>
        <p:blipFill>
          <a:blip r:embed="rId3"/>
          <a:stretch>
            <a:fillRect/>
          </a:stretch>
        </p:blipFill>
        <p:spPr>
          <a:xfrm>
            <a:off x="10270209" y="6221303"/>
            <a:ext cx="1510396" cy="446954"/>
          </a:xfrm>
          <a:prstGeom prst="rect">
            <a:avLst/>
          </a:prstGeom>
        </p:spPr>
      </p:pic>
      <p:grpSp>
        <p:nvGrpSpPr>
          <p:cNvPr id="3" name="Grupo 2">
            <a:extLst>
              <a:ext uri="{FF2B5EF4-FFF2-40B4-BE49-F238E27FC236}">
                <a16:creationId xmlns:a16="http://schemas.microsoft.com/office/drawing/2014/main" id="{E79B0459-CAA1-A8B3-9CE3-86C9A976CF72}"/>
              </a:ext>
            </a:extLst>
          </p:cNvPr>
          <p:cNvGrpSpPr/>
          <p:nvPr/>
        </p:nvGrpSpPr>
        <p:grpSpPr>
          <a:xfrm>
            <a:off x="972802" y="1843691"/>
            <a:ext cx="10246396" cy="707886"/>
            <a:chOff x="972800" y="1127540"/>
            <a:chExt cx="10246396" cy="707886"/>
          </a:xfrm>
        </p:grpSpPr>
        <p:sp>
          <p:nvSpPr>
            <p:cNvPr id="7" name="CuadroTexto 6">
              <a:extLst>
                <a:ext uri="{FF2B5EF4-FFF2-40B4-BE49-F238E27FC236}">
                  <a16:creationId xmlns:a16="http://schemas.microsoft.com/office/drawing/2014/main" id="{B4A745AA-223E-B8C8-C424-C62AA81E621F}"/>
                </a:ext>
              </a:extLst>
            </p:cNvPr>
            <p:cNvSpPr txBox="1"/>
            <p:nvPr/>
          </p:nvSpPr>
          <p:spPr>
            <a:xfrm>
              <a:off x="972800" y="1127540"/>
              <a:ext cx="10246396" cy="707886"/>
            </a:xfrm>
            <a:prstGeom prst="rect">
              <a:avLst/>
            </a:prstGeom>
            <a:noFill/>
          </p:spPr>
          <p:txBody>
            <a:bodyPr wrap="square">
              <a:spAutoFit/>
            </a:bodyPr>
            <a:lstStyle/>
            <a:p>
              <a:pPr algn="ctr"/>
              <a:r>
                <a:rPr lang="es-MX" sz="4000" b="1" dirty="0">
                  <a:solidFill>
                    <a:srgbClr val="4666FF"/>
                  </a:solidFill>
                  <a:latin typeface="Open Sans ExtraBold" pitchFamily="2" charset="0"/>
                  <a:ea typeface="Open Sans ExtraBold" pitchFamily="2" charset="0"/>
                  <a:cs typeface="Open Sans ExtraBold" pitchFamily="2" charset="0"/>
                </a:rPr>
                <a:t>PRINCIPIO # 002:</a:t>
              </a:r>
              <a:endParaRPr lang="es-CO" sz="4000" b="1" dirty="0">
                <a:solidFill>
                  <a:srgbClr val="4666FF"/>
                </a:solidFill>
                <a:latin typeface="Open Sans ExtraBold" pitchFamily="2" charset="0"/>
                <a:ea typeface="Open Sans ExtraBold" pitchFamily="2" charset="0"/>
                <a:cs typeface="Open Sans ExtraBold" pitchFamily="2" charset="0"/>
              </a:endParaRPr>
            </a:p>
          </p:txBody>
        </p:sp>
        <p:sp>
          <p:nvSpPr>
            <p:cNvPr id="15" name="Rectángulo 14">
              <a:extLst>
                <a:ext uri="{FF2B5EF4-FFF2-40B4-BE49-F238E27FC236}">
                  <a16:creationId xmlns:a16="http://schemas.microsoft.com/office/drawing/2014/main" id="{33FE8E52-A126-AE4C-2A46-D0973C7697D0}"/>
                </a:ext>
              </a:extLst>
            </p:cNvPr>
            <p:cNvSpPr/>
            <p:nvPr/>
          </p:nvSpPr>
          <p:spPr>
            <a:xfrm rot="5400000" flipV="1">
              <a:off x="768273" y="1430198"/>
              <a:ext cx="546210"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4" name="CuadroTexto 3">
            <a:extLst>
              <a:ext uri="{FF2B5EF4-FFF2-40B4-BE49-F238E27FC236}">
                <a16:creationId xmlns:a16="http://schemas.microsoft.com/office/drawing/2014/main" id="{16926753-8454-58F3-0A65-CB852F238201}"/>
              </a:ext>
            </a:extLst>
          </p:cNvPr>
          <p:cNvSpPr txBox="1"/>
          <p:nvPr/>
        </p:nvSpPr>
        <p:spPr>
          <a:xfrm>
            <a:off x="2144485" y="2659128"/>
            <a:ext cx="7903029" cy="2062103"/>
          </a:xfrm>
          <a:prstGeom prst="rect">
            <a:avLst/>
          </a:prstGeom>
          <a:noFill/>
        </p:spPr>
        <p:txBody>
          <a:bodyPr wrap="square" rtlCol="0">
            <a:spAutoFit/>
          </a:bodyPr>
          <a:lstStyle/>
          <a:p>
            <a:pPr algn="ctr"/>
            <a:r>
              <a:rPr lang="es-MX" sz="3200" dirty="0">
                <a:latin typeface="Amasis MT Pro Black" panose="02040A04050005020304" pitchFamily="18" charset="0"/>
              </a:rPr>
              <a:t>Los beneficios tributarios (INCRNGO, costos, deducciones, rentas exentas) no se pueden declarar en forma simultánea en distintas cédulas</a:t>
            </a:r>
            <a:endParaRPr lang="es-CO" sz="3200" dirty="0">
              <a:latin typeface="Amasis MT Pro Black" panose="02040A04050005020304" pitchFamily="18" charset="0"/>
            </a:endParaRPr>
          </a:p>
        </p:txBody>
      </p:sp>
    </p:spTree>
    <p:extLst>
      <p:ext uri="{BB962C8B-B14F-4D97-AF65-F5344CB8AC3E}">
        <p14:creationId xmlns:p14="http://schemas.microsoft.com/office/powerpoint/2010/main" val="2908113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a 11">
            <a:extLst>
              <a:ext uri="{FF2B5EF4-FFF2-40B4-BE49-F238E27FC236}">
                <a16:creationId xmlns:a16="http://schemas.microsoft.com/office/drawing/2014/main" id="{B1C679C7-F43B-4FE0-A9B9-DED277DEBEBF}"/>
              </a:ext>
            </a:extLst>
          </p:cNvPr>
          <p:cNvGraphicFramePr>
            <a:graphicFrameLocks noGrp="1"/>
          </p:cNvGraphicFramePr>
          <p:nvPr>
            <p:ph idx="1"/>
            <p:extLst>
              <p:ext uri="{D42A27DB-BD31-4B8C-83A1-F6EECF244321}">
                <p14:modId xmlns:p14="http://schemas.microsoft.com/office/powerpoint/2010/main" val="3545371073"/>
              </p:ext>
            </p:extLst>
          </p:nvPr>
        </p:nvGraphicFramePr>
        <p:xfrm>
          <a:off x="131858" y="53117"/>
          <a:ext cx="11922318" cy="6096000"/>
        </p:xfrm>
        <a:graphic>
          <a:graphicData uri="http://schemas.openxmlformats.org/drawingml/2006/table">
            <a:tbl>
              <a:tblPr firstRow="1" bandRow="1">
                <a:tableStyleId>{5940675A-B579-460E-94D1-54222C63F5DA}</a:tableStyleId>
              </a:tblPr>
              <a:tblGrid>
                <a:gridCol w="3875046">
                  <a:extLst>
                    <a:ext uri="{9D8B030D-6E8A-4147-A177-3AD203B41FA5}">
                      <a16:colId xmlns:a16="http://schemas.microsoft.com/office/drawing/2014/main" val="91854143"/>
                    </a:ext>
                  </a:extLst>
                </a:gridCol>
                <a:gridCol w="2043637">
                  <a:extLst>
                    <a:ext uri="{9D8B030D-6E8A-4147-A177-3AD203B41FA5}">
                      <a16:colId xmlns:a16="http://schemas.microsoft.com/office/drawing/2014/main" val="3259984177"/>
                    </a:ext>
                  </a:extLst>
                </a:gridCol>
                <a:gridCol w="2037818">
                  <a:extLst>
                    <a:ext uri="{9D8B030D-6E8A-4147-A177-3AD203B41FA5}">
                      <a16:colId xmlns:a16="http://schemas.microsoft.com/office/drawing/2014/main" val="761102035"/>
                    </a:ext>
                  </a:extLst>
                </a:gridCol>
                <a:gridCol w="2143024">
                  <a:extLst>
                    <a:ext uri="{9D8B030D-6E8A-4147-A177-3AD203B41FA5}">
                      <a16:colId xmlns:a16="http://schemas.microsoft.com/office/drawing/2014/main" val="1913189022"/>
                    </a:ext>
                  </a:extLst>
                </a:gridCol>
                <a:gridCol w="1822793">
                  <a:extLst>
                    <a:ext uri="{9D8B030D-6E8A-4147-A177-3AD203B41FA5}">
                      <a16:colId xmlns:a16="http://schemas.microsoft.com/office/drawing/2014/main" val="2945486026"/>
                    </a:ext>
                  </a:extLst>
                </a:gridCol>
              </a:tblGrid>
              <a:tr h="498336">
                <a:tc>
                  <a:txBody>
                    <a:bodyPr/>
                    <a:lstStyle/>
                    <a:p>
                      <a:pPr algn="ctr"/>
                      <a:r>
                        <a:rPr lang="es-MX" sz="3200" b="1" u="sng" kern="1200" dirty="0">
                          <a:solidFill>
                            <a:srgbClr val="FF0000"/>
                          </a:solidFill>
                          <a:latin typeface="Amasis MT Pro Black" panose="02040A04050005020304" pitchFamily="18" charset="0"/>
                          <a:ea typeface="+mn-ea"/>
                          <a:cs typeface="+mn-cs"/>
                        </a:rPr>
                        <a:t>ESCENARIO I</a:t>
                      </a:r>
                      <a:endParaRPr lang="es-CO" sz="3200" b="1" u="sng" kern="1200" dirty="0">
                        <a:solidFill>
                          <a:srgbClr val="FF0000"/>
                        </a:solidFill>
                        <a:latin typeface="Amasis MT Pro Black" panose="02040A04050005020304" pitchFamily="18" charset="0"/>
                        <a:ea typeface="+mn-ea"/>
                        <a:cs typeface="+mn-cs"/>
                      </a:endParaRPr>
                    </a:p>
                  </a:txBody>
                  <a:tcPr anchor="ctr">
                    <a:lnL w="12700" cmpd="sng">
                      <a:noFill/>
                    </a:lnL>
                    <a:lnR w="9525" cap="flat" cmpd="sng" algn="ctr">
                      <a:solidFill>
                        <a:schemeClr val="tx1"/>
                      </a:solidFill>
                      <a:prstDash val="solid"/>
                      <a:round/>
                      <a:headEnd type="none" w="med" len="med"/>
                      <a:tailEnd type="none" w="med" len="med"/>
                    </a:lnR>
                    <a:lnT w="12700" cmpd="sng">
                      <a:noFill/>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CO" sz="1400" b="1" dirty="0">
                          <a:latin typeface="Arial Rounded MT Bold" panose="020F0704030504030204" pitchFamily="34" charset="0"/>
                        </a:rPr>
                        <a:t>Rentas de Trabajo (No Laborales)</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s-CO" sz="1600" b="1">
                          <a:latin typeface="Arial Rounded MT Bold" panose="020F0704030504030204" pitchFamily="34" charset="0"/>
                        </a:rPr>
                        <a:t>Rentas de Capital</a:t>
                      </a:r>
                      <a:endParaRPr lang="es-CO" sz="1600" b="1" dirty="0">
                        <a:latin typeface="Arial Rounded MT Bold" panose="020F0704030504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s-CO" sz="1600" b="1" dirty="0">
                          <a:latin typeface="Arial Rounded MT Bold" panose="020F0704030504030204" pitchFamily="34" charset="0"/>
                        </a:rPr>
                        <a:t>Rentas No Laborales</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s-CO" sz="1600" b="1" dirty="0">
                          <a:latin typeface="Arial Rounded MT Bold" panose="020F0704030504030204" pitchFamily="34" charset="0"/>
                        </a:rPr>
                        <a:t>TOTAL</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166460171"/>
                  </a:ext>
                </a:extLst>
              </a:tr>
              <a:tr h="393424">
                <a:tc>
                  <a:txBody>
                    <a:bodyPr/>
                    <a:lstStyle/>
                    <a:p>
                      <a:r>
                        <a:rPr lang="es-CO" sz="2400" dirty="0">
                          <a:latin typeface="Arial Narrow" panose="020B0606020202030204" pitchFamily="34" charset="0"/>
                        </a:rPr>
                        <a:t>Ingresos Brutos</a:t>
                      </a:r>
                      <a:endParaRPr lang="es-CO" sz="2400" b="1" dirty="0">
                        <a:latin typeface="Arial Narrow" panose="020B0606020202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r"/>
                      <a:r>
                        <a:rPr lang="es-CO" sz="2000" dirty="0">
                          <a:latin typeface="Arial Narrow" panose="020B0606020202030204" pitchFamily="34" charset="0"/>
                        </a:rPr>
                        <a:t>$  40.000.000</a:t>
                      </a:r>
                      <a:endParaRPr lang="es-CO" sz="2000" b="1" dirty="0">
                        <a:latin typeface="Arial Narrow" panose="020B0606020202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r"/>
                      <a:r>
                        <a:rPr lang="es-CO" sz="2000" dirty="0">
                          <a:latin typeface="Arial Narrow" panose="020B0606020202030204" pitchFamily="34" charset="0"/>
                        </a:rPr>
                        <a:t>$  30.000.000</a:t>
                      </a:r>
                      <a:endParaRPr lang="es-CO" sz="2000" b="1" dirty="0">
                        <a:latin typeface="Arial Narrow" panose="020B0606020202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r"/>
                      <a:r>
                        <a:rPr lang="es-CO" sz="2000" dirty="0">
                          <a:latin typeface="Arial Narrow" panose="020B0606020202030204" pitchFamily="34" charset="0"/>
                        </a:rPr>
                        <a:t>$  30.000.000</a:t>
                      </a:r>
                      <a:endParaRPr lang="es-CO" sz="2000" b="1" dirty="0">
                        <a:latin typeface="Arial Narrow" panose="020B0606020202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r"/>
                      <a:r>
                        <a:rPr lang="es-CO" sz="2000" b="1" dirty="0">
                          <a:latin typeface="Arial Narrow" panose="020B0606020202030204" pitchFamily="34" charset="0"/>
                        </a:rPr>
                        <a:t>$ 100.000.000</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28182426"/>
                  </a:ext>
                </a:extLst>
              </a:tr>
              <a:tr h="340967">
                <a:tc gridSpan="5">
                  <a:txBody>
                    <a:bodyPr/>
                    <a:lstStyle/>
                    <a:p>
                      <a:r>
                        <a:rPr lang="es-CO" sz="2000" dirty="0">
                          <a:latin typeface="Arial Narrow" panose="020B0606020202030204" pitchFamily="34" charset="0"/>
                        </a:rPr>
                        <a:t>(-) INCRNGO</a:t>
                      </a:r>
                    </a:p>
                  </a:txBody>
                  <a:tcPr>
                    <a:lnT w="9525" cap="flat" cmpd="sng" algn="ctr">
                      <a:solidFill>
                        <a:schemeClr val="tx1"/>
                      </a:solidFill>
                      <a:prstDash val="solid"/>
                      <a:round/>
                      <a:headEnd type="none" w="med" len="med"/>
                      <a:tailEnd type="none" w="med" len="med"/>
                    </a:lnT>
                    <a:solidFill>
                      <a:schemeClr val="tx2">
                        <a:lumMod val="40000"/>
                        <a:lumOff val="60000"/>
                      </a:schemeClr>
                    </a:solidFill>
                  </a:tcPr>
                </a:tc>
                <a:tc hMerge="1">
                  <a:txBody>
                    <a:bodyPr/>
                    <a:lstStyle/>
                    <a:p>
                      <a:endParaRPr lang="es-CO"/>
                    </a:p>
                  </a:txBody>
                  <a:tcPr/>
                </a:tc>
                <a:tc hMerge="1">
                  <a:txBody>
                    <a:bodyPr/>
                    <a:lstStyle/>
                    <a:p>
                      <a:endParaRPr lang="es-CO"/>
                    </a:p>
                  </a:txBody>
                  <a:tcPr>
                    <a:lnT w="9525" cap="flat" cmpd="sng" algn="ctr">
                      <a:solidFill>
                        <a:schemeClr val="tx1"/>
                      </a:solidFill>
                      <a:prstDash val="solid"/>
                      <a:round/>
                      <a:headEnd type="none" w="med" len="med"/>
                      <a:tailEnd type="none" w="med" len="med"/>
                    </a:lnT>
                  </a:tcPr>
                </a:tc>
                <a:tc hMerge="1">
                  <a:txBody>
                    <a:bodyPr/>
                    <a:lstStyle/>
                    <a:p>
                      <a:endParaRPr lang="es-CO"/>
                    </a:p>
                  </a:txBody>
                  <a:tcPr/>
                </a:tc>
                <a:tc hMerge="1">
                  <a:txBody>
                    <a:bodyPr/>
                    <a:lstStyle/>
                    <a:p>
                      <a:endParaRPr lang="es-CO"/>
                    </a:p>
                  </a:txBody>
                  <a:tcPr>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800962259"/>
                  </a:ext>
                </a:extLst>
              </a:tr>
              <a:tr h="340967">
                <a:tc>
                  <a:txBody>
                    <a:bodyPr/>
                    <a:lstStyle/>
                    <a:p>
                      <a:pPr lvl="1"/>
                      <a:r>
                        <a:rPr lang="es-CO" sz="1800" dirty="0">
                          <a:latin typeface="Arial Narrow" panose="020B0606020202030204" pitchFamily="34" charset="0"/>
                        </a:rPr>
                        <a:t>- Aportes Seguridad Social</a:t>
                      </a: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4.560.000</a:t>
                      </a: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$ 3.420.000</a:t>
                      </a: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$ 3.420.000</a:t>
                      </a: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$ 11.400.000</a:t>
                      </a:r>
                    </a:p>
                  </a:txBody>
                  <a:tcPr>
                    <a:solidFill>
                      <a:schemeClr val="accent5">
                        <a:lumMod val="20000"/>
                        <a:lumOff val="80000"/>
                      </a:schemeClr>
                    </a:solidFill>
                  </a:tcPr>
                </a:tc>
                <a:extLst>
                  <a:ext uri="{0D108BD9-81ED-4DB2-BD59-A6C34878D82A}">
                    <a16:rowId xmlns:a16="http://schemas.microsoft.com/office/drawing/2014/main" val="2079153059"/>
                  </a:ext>
                </a:extLst>
              </a:tr>
              <a:tr h="340967">
                <a:tc>
                  <a:txBody>
                    <a:bodyPr/>
                    <a:lstStyle/>
                    <a:p>
                      <a:pPr lvl="1"/>
                      <a:r>
                        <a:rPr lang="es-CO" sz="1800" dirty="0">
                          <a:latin typeface="Arial Narrow" panose="020B0606020202030204" pitchFamily="34" charset="0"/>
                        </a:rPr>
                        <a:t>- Componente Inflacionario</a:t>
                      </a:r>
                    </a:p>
                  </a:txBody>
                  <a:tcPr>
                    <a:solidFill>
                      <a:schemeClr val="accent5">
                        <a:lumMod val="20000"/>
                        <a:lumOff val="80000"/>
                      </a:schemeClr>
                    </a:solidFill>
                  </a:tcPr>
                </a:tc>
                <a:tc>
                  <a:txBody>
                    <a:bodyPr/>
                    <a:lstStyle/>
                    <a:p>
                      <a:pPr lvl="1" algn="r"/>
                      <a:r>
                        <a:rPr lang="es-CO" sz="1800" b="1" dirty="0">
                          <a:latin typeface="Arial Narrow" panose="020B0606020202030204" pitchFamily="34" charset="0"/>
                        </a:rPr>
                        <a:t>- 0 -</a:t>
                      </a:r>
                      <a:endParaRPr lang="es-CO" sz="1800" dirty="0">
                        <a:latin typeface="Arial Narrow" panose="020B0606020202030204" pitchFamily="34" charset="0"/>
                      </a:endParaRP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$ 2.544.000</a:t>
                      </a:r>
                    </a:p>
                  </a:txBody>
                  <a:tcPr>
                    <a:solidFill>
                      <a:schemeClr val="accent5">
                        <a:lumMod val="20000"/>
                        <a:lumOff val="80000"/>
                      </a:schemeClr>
                    </a:solidFill>
                  </a:tcPr>
                </a:tc>
                <a:tc>
                  <a:txBody>
                    <a:bodyPr/>
                    <a:lstStyle/>
                    <a:p>
                      <a:pPr lvl="1" algn="r"/>
                      <a:r>
                        <a:rPr lang="es-CO" sz="1800" b="1" dirty="0">
                          <a:latin typeface="Arial Narrow" panose="020B0606020202030204" pitchFamily="34" charset="0"/>
                        </a:rPr>
                        <a:t>- 0 -</a:t>
                      </a:r>
                      <a:endParaRPr lang="es-CO" sz="1800" dirty="0">
                        <a:latin typeface="Arial Narrow" panose="020B0606020202030204" pitchFamily="34" charset="0"/>
                      </a:endParaRP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2.544.000</a:t>
                      </a:r>
                    </a:p>
                  </a:txBody>
                  <a:tcPr>
                    <a:solidFill>
                      <a:schemeClr val="accent5">
                        <a:lumMod val="20000"/>
                        <a:lumOff val="80000"/>
                      </a:schemeClr>
                    </a:solidFill>
                  </a:tcPr>
                </a:tc>
                <a:extLst>
                  <a:ext uri="{0D108BD9-81ED-4DB2-BD59-A6C34878D82A}">
                    <a16:rowId xmlns:a16="http://schemas.microsoft.com/office/drawing/2014/main" val="1464942784"/>
                  </a:ext>
                </a:extLst>
              </a:tr>
              <a:tr h="340967">
                <a:tc>
                  <a:txBody>
                    <a:bodyPr/>
                    <a:lstStyle/>
                    <a:p>
                      <a:r>
                        <a:rPr lang="es-CO" sz="2000" b="1" dirty="0">
                          <a:latin typeface="Arial Narrow" panose="020B0606020202030204" pitchFamily="34" charset="0"/>
                        </a:rPr>
                        <a:t>(=) Renta Líquida</a:t>
                      </a:r>
                    </a:p>
                  </a:txBody>
                  <a:tcPr/>
                </a:tc>
                <a:tc>
                  <a:txBody>
                    <a:bodyPr/>
                    <a:lstStyle/>
                    <a:p>
                      <a:pPr algn="r"/>
                      <a:r>
                        <a:rPr lang="es-CO" sz="2000" b="1" dirty="0">
                          <a:latin typeface="Arial Narrow" panose="020B0606020202030204" pitchFamily="34" charset="0"/>
                        </a:rPr>
                        <a:t>$ 35.440.000</a:t>
                      </a:r>
                    </a:p>
                  </a:txBody>
                  <a:tcPr/>
                </a:tc>
                <a:tc>
                  <a:txBody>
                    <a:bodyPr/>
                    <a:lstStyle/>
                    <a:p>
                      <a:pPr algn="r"/>
                      <a:r>
                        <a:rPr lang="es-CO" sz="2000" b="1" dirty="0">
                          <a:latin typeface="Arial Narrow" panose="020B0606020202030204" pitchFamily="34" charset="0"/>
                        </a:rPr>
                        <a:t>$ 24.036.000</a:t>
                      </a:r>
                    </a:p>
                  </a:txBody>
                  <a:tcPr/>
                </a:tc>
                <a:tc>
                  <a:txBody>
                    <a:bodyPr/>
                    <a:lstStyle/>
                    <a:p>
                      <a:pPr algn="r"/>
                      <a:r>
                        <a:rPr lang="es-CO" sz="2000" b="1" dirty="0">
                          <a:latin typeface="Arial Narrow" panose="020B0606020202030204" pitchFamily="34" charset="0"/>
                        </a:rPr>
                        <a:t>$ 26.580.000</a:t>
                      </a:r>
                    </a:p>
                  </a:txBody>
                  <a:tcPr/>
                </a:tc>
                <a:tc>
                  <a:txBody>
                    <a:bodyPr/>
                    <a:lstStyle/>
                    <a:p>
                      <a:pPr algn="r"/>
                      <a:r>
                        <a:rPr lang="es-CO" sz="2000" b="1" dirty="0">
                          <a:latin typeface="Arial Narrow" panose="020B0606020202030204" pitchFamily="34" charset="0"/>
                        </a:rPr>
                        <a:t>$ 86.056.000</a:t>
                      </a:r>
                    </a:p>
                  </a:txBody>
                  <a:tcPr/>
                </a:tc>
                <a:extLst>
                  <a:ext uri="{0D108BD9-81ED-4DB2-BD59-A6C34878D82A}">
                    <a16:rowId xmlns:a16="http://schemas.microsoft.com/office/drawing/2014/main" val="361163887"/>
                  </a:ext>
                </a:extLst>
              </a:tr>
              <a:tr h="340967">
                <a:tc>
                  <a:txBody>
                    <a:bodyPr/>
                    <a:lstStyle/>
                    <a:p>
                      <a:r>
                        <a:rPr lang="es-CO" sz="2000" b="1" dirty="0">
                          <a:latin typeface="Arial Narrow" panose="020B0606020202030204" pitchFamily="34" charset="0"/>
                        </a:rPr>
                        <a:t>(-) Costos y Gastos</a:t>
                      </a:r>
                    </a:p>
                  </a:txBody>
                  <a:tcPr>
                    <a:solidFill>
                      <a:srgbClr val="00B0F0"/>
                    </a:solidFill>
                  </a:tcPr>
                </a:tc>
                <a:tc>
                  <a:txBody>
                    <a:bodyPr/>
                    <a:lstStyle/>
                    <a:p>
                      <a:pPr algn="r"/>
                      <a:r>
                        <a:rPr lang="es-CO" sz="2000" b="1" dirty="0">
                          <a:latin typeface="Arial Narrow" panose="020B0606020202030204" pitchFamily="34" charset="0"/>
                        </a:rPr>
                        <a:t>$   5.000.000</a:t>
                      </a:r>
                    </a:p>
                  </a:txBody>
                  <a:tcPr>
                    <a:solidFill>
                      <a:srgbClr val="00B0F0"/>
                    </a:solidFill>
                  </a:tcPr>
                </a:tc>
                <a:tc>
                  <a:txBody>
                    <a:bodyPr/>
                    <a:lstStyle/>
                    <a:p>
                      <a:pPr algn="r"/>
                      <a:r>
                        <a:rPr lang="es-CO" sz="2000" b="1" dirty="0">
                          <a:latin typeface="Arial Narrow" panose="020B0606020202030204" pitchFamily="34" charset="0"/>
                        </a:rPr>
                        <a:t>- 0 -</a:t>
                      </a:r>
                    </a:p>
                  </a:txBody>
                  <a:tcPr>
                    <a:solidFill>
                      <a:srgbClr val="00B0F0"/>
                    </a:solidFill>
                  </a:tcPr>
                </a:tc>
                <a:tc>
                  <a:txBody>
                    <a:bodyPr/>
                    <a:lstStyle/>
                    <a:p>
                      <a:pPr algn="r"/>
                      <a:r>
                        <a:rPr lang="es-CO" sz="2000" b="1" dirty="0">
                          <a:latin typeface="Arial Narrow" panose="020B0606020202030204" pitchFamily="34" charset="0"/>
                        </a:rPr>
                        <a:t>$   5.000.000</a:t>
                      </a:r>
                    </a:p>
                  </a:txBody>
                  <a:tcPr>
                    <a:solidFill>
                      <a:srgbClr val="00B0F0"/>
                    </a:solidFill>
                  </a:tcPr>
                </a:tc>
                <a:tc>
                  <a:txBody>
                    <a:bodyPr/>
                    <a:lstStyle/>
                    <a:p>
                      <a:pPr algn="r"/>
                      <a:r>
                        <a:rPr lang="es-CO" sz="2000" b="1" dirty="0">
                          <a:latin typeface="Arial Narrow" panose="020B0606020202030204" pitchFamily="34" charset="0"/>
                        </a:rPr>
                        <a:t>$ 10.000.000</a:t>
                      </a:r>
                    </a:p>
                  </a:txBody>
                  <a:tcPr>
                    <a:solidFill>
                      <a:srgbClr val="00B0F0"/>
                    </a:solidFill>
                  </a:tcPr>
                </a:tc>
                <a:extLst>
                  <a:ext uri="{0D108BD9-81ED-4DB2-BD59-A6C34878D82A}">
                    <a16:rowId xmlns:a16="http://schemas.microsoft.com/office/drawing/2014/main" val="384395592"/>
                  </a:ext>
                </a:extLst>
              </a:tr>
              <a:tr h="340967">
                <a:tc gridSpan="5">
                  <a:txBody>
                    <a:bodyPr/>
                    <a:lstStyle/>
                    <a:p>
                      <a:r>
                        <a:rPr lang="es-CO" sz="2000" b="1" dirty="0">
                          <a:latin typeface="Arial Narrow" panose="020B0606020202030204" pitchFamily="34" charset="0"/>
                        </a:rPr>
                        <a:t>RENTAS EXENTAS Y DEDUCCIONES ESPECIALES</a:t>
                      </a:r>
                    </a:p>
                  </a:txBody>
                  <a:tcPr>
                    <a:solidFill>
                      <a:schemeClr val="tx2">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920968839"/>
                  </a:ext>
                </a:extLst>
              </a:tr>
              <a:tr h="393424">
                <a:tc>
                  <a:txBody>
                    <a:bodyPr/>
                    <a:lstStyle/>
                    <a:p>
                      <a:r>
                        <a:rPr lang="es-CO" sz="1800" dirty="0">
                          <a:latin typeface="Arial Narrow" panose="020B0606020202030204" pitchFamily="34" charset="0"/>
                        </a:rPr>
                        <a:t>Dependientes</a:t>
                      </a:r>
                    </a:p>
                  </a:txBody>
                  <a:tcPr>
                    <a:solidFill>
                      <a:schemeClr val="accent1">
                        <a:lumMod val="20000"/>
                        <a:lumOff val="80000"/>
                      </a:schemeClr>
                    </a:solidFill>
                  </a:tcPr>
                </a:tc>
                <a:tc>
                  <a:txBody>
                    <a:bodyPr/>
                    <a:lstStyle/>
                    <a:p>
                      <a:pPr algn="r"/>
                      <a:r>
                        <a:rPr lang="es-CO" sz="1800" dirty="0">
                          <a:latin typeface="Arial Narrow" panose="020B0606020202030204" pitchFamily="34" charset="0"/>
                        </a:rPr>
                        <a:t>$   4.000.000</a:t>
                      </a:r>
                    </a:p>
                  </a:txBody>
                  <a:tcPr>
                    <a:solidFill>
                      <a:schemeClr val="accent1">
                        <a:lumMod val="20000"/>
                        <a:lumOff val="80000"/>
                      </a:schemeClr>
                    </a:solidFill>
                  </a:tcPr>
                </a:tc>
                <a:tc>
                  <a:txBody>
                    <a:bodyPr/>
                    <a:lstStyle/>
                    <a:p>
                      <a:pPr algn="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- 0 -</a:t>
                      </a:r>
                      <a:endParaRPr lang="es-CO" sz="1800" dirty="0">
                        <a:latin typeface="Arial Narrow" panose="020B0606020202030204" pitchFamily="34" charset="0"/>
                      </a:endParaRPr>
                    </a:p>
                  </a:txBody>
                  <a:tcPr>
                    <a:solidFill>
                      <a:schemeClr val="accent1">
                        <a:lumMod val="20000"/>
                        <a:lumOff val="80000"/>
                      </a:schemeClr>
                    </a:solidFill>
                  </a:tcPr>
                </a:tc>
                <a:tc>
                  <a:txBody>
                    <a:bodyPr/>
                    <a:lstStyle/>
                    <a:p>
                      <a:pPr algn="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- 0 -</a:t>
                      </a:r>
                      <a:endParaRPr lang="es-CO" sz="1800" dirty="0">
                        <a:latin typeface="Arial Narrow" panose="020B0606020202030204" pitchFamily="34" charset="0"/>
                      </a:endParaRPr>
                    </a:p>
                  </a:txBody>
                  <a:tcPr>
                    <a:solidFill>
                      <a:schemeClr val="accent1">
                        <a:lumMod val="20000"/>
                        <a:lumOff val="80000"/>
                      </a:schemeClr>
                    </a:solidFill>
                  </a:tcPr>
                </a:tc>
                <a:tc>
                  <a:txBody>
                    <a:bodyPr/>
                    <a:lstStyle/>
                    <a:p>
                      <a:pPr algn="r"/>
                      <a:r>
                        <a:rPr lang="es-CO" sz="2000" dirty="0">
                          <a:latin typeface="Arial Narrow" panose="020B0606020202030204" pitchFamily="34" charset="0"/>
                        </a:rPr>
                        <a:t>$   4.000.000</a:t>
                      </a:r>
                    </a:p>
                  </a:txBody>
                  <a:tcPr>
                    <a:solidFill>
                      <a:schemeClr val="accent1">
                        <a:lumMod val="20000"/>
                        <a:lumOff val="80000"/>
                      </a:schemeClr>
                    </a:solidFill>
                  </a:tcPr>
                </a:tc>
                <a:extLst>
                  <a:ext uri="{0D108BD9-81ED-4DB2-BD59-A6C34878D82A}">
                    <a16:rowId xmlns:a16="http://schemas.microsoft.com/office/drawing/2014/main" val="3791944920"/>
                  </a:ext>
                </a:extLst>
              </a:tr>
              <a:tr h="0">
                <a:tc>
                  <a:txBody>
                    <a:bodyPr/>
                    <a:lstStyle/>
                    <a:p>
                      <a:r>
                        <a:rPr lang="es-CO" sz="1800" dirty="0">
                          <a:latin typeface="Arial Narrow" panose="020B0606020202030204" pitchFamily="34" charset="0"/>
                        </a:rPr>
                        <a:t>GMF </a:t>
                      </a:r>
                    </a:p>
                  </a:txBody>
                  <a:tcPr>
                    <a:solidFill>
                      <a:schemeClr val="accent1">
                        <a:lumMod val="20000"/>
                        <a:lumOff val="80000"/>
                      </a:schemeClr>
                    </a:solidFill>
                  </a:tcPr>
                </a:tc>
                <a:tc>
                  <a:txBody>
                    <a:bodyPr/>
                    <a:lstStyle/>
                    <a:p>
                      <a:pPr algn="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- 0 -</a:t>
                      </a:r>
                      <a:endParaRPr lang="es-CO" sz="1800" dirty="0">
                        <a:latin typeface="Arial Narrow" panose="020B0606020202030204" pitchFamily="34" charset="0"/>
                      </a:endParaRPr>
                    </a:p>
                  </a:txBody>
                  <a:tcPr>
                    <a:solidFill>
                      <a:schemeClr val="accent1">
                        <a:lumMod val="20000"/>
                        <a:lumOff val="80000"/>
                      </a:schemeClr>
                    </a:solidFill>
                  </a:tcPr>
                </a:tc>
                <a:tc>
                  <a:txBody>
                    <a:bodyPr/>
                    <a:lstStyle/>
                    <a:p>
                      <a:pPr algn="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- 0 -</a:t>
                      </a:r>
                      <a:endParaRPr lang="es-CO" sz="1800" dirty="0">
                        <a:latin typeface="Arial Narrow" panose="020B0606020202030204" pitchFamily="34" charset="0"/>
                      </a:endParaRPr>
                    </a:p>
                  </a:txBody>
                  <a:tcPr>
                    <a:solidFill>
                      <a:schemeClr val="accent1">
                        <a:lumMod val="20000"/>
                        <a:lumOff val="80000"/>
                      </a:schemeClr>
                    </a:solidFill>
                  </a:tcPr>
                </a:tc>
                <a:tc>
                  <a:txBody>
                    <a:bodyPr/>
                    <a:lstStyle/>
                    <a:p>
                      <a:pPr algn="r"/>
                      <a:r>
                        <a:rPr lang="es-CO" sz="1800" dirty="0">
                          <a:latin typeface="Arial Narrow" panose="020B0606020202030204" pitchFamily="34" charset="0"/>
                        </a:rPr>
                        <a:t>$ 1.000.000</a:t>
                      </a:r>
                    </a:p>
                  </a:txBody>
                  <a:tcPr>
                    <a:solidFill>
                      <a:schemeClr val="accent1">
                        <a:lumMod val="20000"/>
                        <a:lumOff val="80000"/>
                      </a:schemeClr>
                    </a:solidFill>
                  </a:tcPr>
                </a:tc>
                <a:tc>
                  <a:txBody>
                    <a:bodyPr/>
                    <a:lstStyle/>
                    <a:p>
                      <a:pPr algn="r"/>
                      <a:r>
                        <a:rPr lang="es-CO" sz="2000" dirty="0">
                          <a:latin typeface="Arial Narrow" panose="020B0606020202030204" pitchFamily="34" charset="0"/>
                        </a:rPr>
                        <a:t>$   1.000.000</a:t>
                      </a:r>
                    </a:p>
                  </a:txBody>
                  <a:tcPr>
                    <a:solidFill>
                      <a:schemeClr val="accent1">
                        <a:lumMod val="20000"/>
                        <a:lumOff val="80000"/>
                      </a:schemeClr>
                    </a:solidFill>
                  </a:tcPr>
                </a:tc>
                <a:extLst>
                  <a:ext uri="{0D108BD9-81ED-4DB2-BD59-A6C34878D82A}">
                    <a16:rowId xmlns:a16="http://schemas.microsoft.com/office/drawing/2014/main" val="3922332640"/>
                  </a:ext>
                </a:extLst>
              </a:tr>
              <a:tr h="524565">
                <a:tc>
                  <a:txBody>
                    <a:bodyPr/>
                    <a:lstStyle/>
                    <a:p>
                      <a:r>
                        <a:rPr lang="es-CO" sz="1600" b="1" dirty="0">
                          <a:solidFill>
                            <a:srgbClr val="FF0000"/>
                          </a:solidFill>
                          <a:latin typeface="Arial Narrow" panose="020B0606020202030204" pitchFamily="34" charset="0"/>
                        </a:rPr>
                        <a:t>Aportes Voluntarios F.P……$20.000.000 </a:t>
                      </a:r>
                      <a:r>
                        <a:rPr lang="es-CO" sz="1400" b="1" dirty="0">
                          <a:solidFill>
                            <a:srgbClr val="FF0000"/>
                          </a:solidFill>
                          <a:latin typeface="Arial Narrow" panose="020B0606020202030204" pitchFamily="34" charset="0"/>
                        </a:rPr>
                        <a:t>(Límite: 30%*I.B., sin exceder 3.800 UVT)</a:t>
                      </a:r>
                      <a:endParaRPr lang="es-CO" sz="1600" b="1" dirty="0">
                        <a:solidFill>
                          <a:srgbClr val="FF0000"/>
                        </a:solidFill>
                        <a:latin typeface="Arial Narrow" panose="020B0606020202030204" pitchFamily="34" charset="0"/>
                      </a:endParaRPr>
                    </a:p>
                  </a:txBody>
                  <a:tcPr>
                    <a:solidFill>
                      <a:srgbClr val="FFFF00"/>
                    </a:solidFill>
                  </a:tcPr>
                </a:tc>
                <a:tc>
                  <a:txBody>
                    <a:bodyPr/>
                    <a:lstStyle/>
                    <a:p>
                      <a:pPr algn="r"/>
                      <a:r>
                        <a:rPr lang="es-CO" sz="2000" b="1" dirty="0">
                          <a:solidFill>
                            <a:srgbClr val="FF0000"/>
                          </a:solidFill>
                          <a:latin typeface="Arial Narrow" panose="020B0606020202030204" pitchFamily="34" charset="0"/>
                        </a:rPr>
                        <a:t>$12.000.000</a:t>
                      </a:r>
                      <a:endParaRPr lang="es-CO" sz="1600" b="1" dirty="0">
                        <a:solidFill>
                          <a:srgbClr val="FF0000"/>
                        </a:solidFill>
                        <a:latin typeface="Arial Narrow" panose="020B0606020202030204" pitchFamily="34" charset="0"/>
                      </a:endParaRPr>
                    </a:p>
                  </a:txBody>
                  <a:tcPr>
                    <a:solidFill>
                      <a:srgbClr val="FFFF00"/>
                    </a:solidFill>
                  </a:tcPr>
                </a:tc>
                <a:tc>
                  <a:txBody>
                    <a:bodyPr/>
                    <a:lstStyle/>
                    <a:p>
                      <a:pPr algn="r"/>
                      <a:r>
                        <a:rPr lang="es-CO" sz="2000" b="1" dirty="0">
                          <a:solidFill>
                            <a:srgbClr val="FF0000"/>
                          </a:solidFill>
                          <a:latin typeface="Arial Narrow" panose="020B0606020202030204" pitchFamily="34" charset="0"/>
                        </a:rPr>
                        <a:t>0</a:t>
                      </a:r>
                      <a:endParaRPr lang="es-CO" sz="1600" b="1" dirty="0">
                        <a:solidFill>
                          <a:srgbClr val="FF0000"/>
                        </a:solidFill>
                        <a:latin typeface="Arial Narrow" panose="020B0606020202030204" pitchFamily="34" charset="0"/>
                      </a:endParaRPr>
                    </a:p>
                  </a:txBody>
                  <a:tcPr>
                    <a:solidFill>
                      <a:srgbClr val="FFFF00"/>
                    </a:solidFill>
                  </a:tcPr>
                </a:tc>
                <a:tc>
                  <a:txBody>
                    <a:bodyPr/>
                    <a:lstStyle/>
                    <a:p>
                      <a:pPr algn="r"/>
                      <a:r>
                        <a:rPr lang="es-CO" sz="2000" b="1" dirty="0">
                          <a:solidFill>
                            <a:srgbClr val="FF0000"/>
                          </a:solidFill>
                          <a:latin typeface="Arial Narrow" panose="020B0606020202030204" pitchFamily="34" charset="0"/>
                        </a:rPr>
                        <a:t>0</a:t>
                      </a:r>
                      <a:endParaRPr lang="es-CO" sz="1600" b="1" dirty="0">
                        <a:solidFill>
                          <a:srgbClr val="FF0000"/>
                        </a:solidFill>
                        <a:latin typeface="Arial Narrow" panose="020B0606020202030204" pitchFamily="34" charset="0"/>
                      </a:endParaRPr>
                    </a:p>
                  </a:txBody>
                  <a:tcPr>
                    <a:solidFill>
                      <a:srgbClr val="FFFF00"/>
                    </a:solidFill>
                  </a:tcPr>
                </a:tc>
                <a:tc>
                  <a:txBody>
                    <a:bodyPr/>
                    <a:lstStyle/>
                    <a:p>
                      <a:pPr algn="r"/>
                      <a:r>
                        <a:rPr lang="es-CO" sz="2000" b="1" dirty="0">
                          <a:solidFill>
                            <a:srgbClr val="FF0000"/>
                          </a:solidFill>
                          <a:latin typeface="Arial Narrow" panose="020B0606020202030204" pitchFamily="34" charset="0"/>
                        </a:rPr>
                        <a:t>$ 12.000.000</a:t>
                      </a:r>
                      <a:endParaRPr lang="es-CO" sz="2400" b="1" dirty="0">
                        <a:solidFill>
                          <a:srgbClr val="FF0000"/>
                        </a:solidFill>
                        <a:latin typeface="Arial Narrow" panose="020B0606020202030204" pitchFamily="34" charset="0"/>
                      </a:endParaRPr>
                    </a:p>
                  </a:txBody>
                  <a:tcPr>
                    <a:solidFill>
                      <a:srgbClr val="FFFF00"/>
                    </a:solidFill>
                  </a:tcPr>
                </a:tc>
                <a:extLst>
                  <a:ext uri="{0D108BD9-81ED-4DB2-BD59-A6C34878D82A}">
                    <a16:rowId xmlns:a16="http://schemas.microsoft.com/office/drawing/2014/main" val="280092393"/>
                  </a:ext>
                </a:extLst>
              </a:tr>
              <a:tr h="393424">
                <a:tc>
                  <a:txBody>
                    <a:bodyPr/>
                    <a:lstStyle/>
                    <a:p>
                      <a:r>
                        <a:rPr lang="es-CO" sz="2300" b="1" dirty="0">
                          <a:latin typeface="Arial Narrow" panose="020B0606020202030204" pitchFamily="34" charset="0"/>
                        </a:rPr>
                        <a:t>TOTAL R.E. y D.E.</a:t>
                      </a:r>
                    </a:p>
                  </a:txBody>
                  <a:tcPr>
                    <a:solidFill>
                      <a:schemeClr val="accent4">
                        <a:lumMod val="20000"/>
                        <a:lumOff val="80000"/>
                      </a:schemeClr>
                    </a:solidFill>
                  </a:tcPr>
                </a:tc>
                <a:tc>
                  <a:txBody>
                    <a:bodyPr/>
                    <a:lstStyle/>
                    <a:p>
                      <a:pPr algn="r"/>
                      <a:r>
                        <a:rPr lang="es-CO" sz="2200" b="1" dirty="0">
                          <a:latin typeface="Arial Narrow" panose="020B0606020202030204" pitchFamily="34" charset="0"/>
                        </a:rPr>
                        <a:t>$16.000.000</a:t>
                      </a:r>
                    </a:p>
                  </a:txBody>
                  <a:tcPr>
                    <a:solidFill>
                      <a:schemeClr val="accent4">
                        <a:lumMod val="20000"/>
                        <a:lumOff val="80000"/>
                      </a:schemeClr>
                    </a:solidFill>
                  </a:tcPr>
                </a:tc>
                <a:tc>
                  <a:txBody>
                    <a:bodyPr/>
                    <a:lstStyle/>
                    <a:p>
                      <a:pPr algn="r"/>
                      <a:r>
                        <a:rPr lang="es-CO" sz="2400" b="1" dirty="0">
                          <a:latin typeface="Arial Narrow" panose="020B0606020202030204" pitchFamily="34" charset="0"/>
                        </a:rPr>
                        <a:t>- 0 -</a:t>
                      </a:r>
                      <a:endParaRPr lang="es-CO" sz="2200" b="1" dirty="0">
                        <a:latin typeface="Arial Narrow" panose="020B0606020202030204" pitchFamily="34" charset="0"/>
                      </a:endParaRPr>
                    </a:p>
                  </a:txBody>
                  <a:tcPr>
                    <a:solidFill>
                      <a:schemeClr val="accent4">
                        <a:lumMod val="20000"/>
                        <a:lumOff val="80000"/>
                      </a:schemeClr>
                    </a:solidFill>
                  </a:tcPr>
                </a:tc>
                <a:tc>
                  <a:txBody>
                    <a:bodyPr/>
                    <a:lstStyle/>
                    <a:p>
                      <a:pPr algn="r"/>
                      <a:r>
                        <a:rPr lang="es-CO" sz="2200" b="1" dirty="0">
                          <a:latin typeface="Arial Narrow" panose="020B0606020202030204" pitchFamily="34" charset="0"/>
                        </a:rPr>
                        <a:t>$1.000.000</a:t>
                      </a:r>
                    </a:p>
                  </a:txBody>
                  <a:tcPr>
                    <a:solidFill>
                      <a:schemeClr val="accent4">
                        <a:lumMod val="20000"/>
                        <a:lumOff val="80000"/>
                      </a:schemeClr>
                    </a:solidFill>
                  </a:tcPr>
                </a:tc>
                <a:tc>
                  <a:txBody>
                    <a:bodyPr/>
                    <a:lstStyle/>
                    <a:p>
                      <a:pPr algn="r"/>
                      <a:r>
                        <a:rPr lang="es-CO" sz="2200" b="1" dirty="0">
                          <a:latin typeface="Arial Narrow" panose="020B0606020202030204" pitchFamily="34" charset="0"/>
                        </a:rPr>
                        <a:t>$     17.000.000</a:t>
                      </a:r>
                    </a:p>
                  </a:txBody>
                  <a:tcPr>
                    <a:solidFill>
                      <a:schemeClr val="accent4">
                        <a:lumMod val="20000"/>
                        <a:lumOff val="80000"/>
                      </a:schemeClr>
                    </a:solidFill>
                  </a:tcPr>
                </a:tc>
                <a:extLst>
                  <a:ext uri="{0D108BD9-81ED-4DB2-BD59-A6C34878D82A}">
                    <a16:rowId xmlns:a16="http://schemas.microsoft.com/office/drawing/2014/main" val="3670750407"/>
                  </a:ext>
                </a:extLst>
              </a:tr>
              <a:tr h="445880">
                <a:tc gridSpan="5">
                  <a:txBody>
                    <a:bodyPr/>
                    <a:lstStyle/>
                    <a:p>
                      <a:pPr algn="ctr"/>
                      <a:r>
                        <a:rPr lang="es-CO" sz="2000" b="1" dirty="0">
                          <a:solidFill>
                            <a:srgbClr val="C00000"/>
                          </a:solidFill>
                          <a:latin typeface="Arial Narrow" panose="020B0606020202030204" pitchFamily="34" charset="0"/>
                        </a:rPr>
                        <a:t>LÍMITE RENTAS </a:t>
                      </a:r>
                      <a:r>
                        <a:rPr lang="es-CO" sz="2400" b="1" dirty="0">
                          <a:solidFill>
                            <a:srgbClr val="C00000"/>
                          </a:solidFill>
                          <a:latin typeface="Arial Narrow" panose="020B0606020202030204" pitchFamily="34" charset="0"/>
                        </a:rPr>
                        <a:t>EXENTAS</a:t>
                      </a:r>
                      <a:r>
                        <a:rPr lang="es-CO" sz="2000" b="1" dirty="0">
                          <a:solidFill>
                            <a:srgbClr val="C00000"/>
                          </a:solidFill>
                          <a:latin typeface="Arial Narrow" panose="020B0606020202030204" pitchFamily="34" charset="0"/>
                        </a:rPr>
                        <a:t> Y DEDUCCIONES ESPECIALES: $86.056.000 x 40% = $34.422.400</a:t>
                      </a:r>
                      <a:r>
                        <a:rPr lang="es-CO" sz="2000" b="1" baseline="30000" dirty="0">
                          <a:solidFill>
                            <a:srgbClr val="C00000"/>
                          </a:solidFill>
                          <a:latin typeface="Arial Narrow" panose="020B0606020202030204" pitchFamily="34" charset="0"/>
                        </a:rPr>
                        <a:t>=</a:t>
                      </a:r>
                    </a:p>
                  </a:txBody>
                  <a:tcPr>
                    <a:solidFill>
                      <a:srgbClr val="FFC000"/>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68077153"/>
                  </a:ext>
                </a:extLst>
              </a:tr>
              <a:tr h="419652">
                <a:tc gridSpan="4">
                  <a:txBody>
                    <a:bodyPr/>
                    <a:lstStyle/>
                    <a:p>
                      <a:r>
                        <a:rPr lang="es-CO" sz="2600" b="1" dirty="0">
                          <a:latin typeface="Arial Narrow" panose="020B0606020202030204" pitchFamily="34" charset="0"/>
                        </a:rPr>
                        <a:t>RENTA LÍQUIDA GRAVABLE &lt;$86.056.000 - $10.000.000 - $17.000.000&gt;</a:t>
                      </a:r>
                    </a:p>
                  </a:txBody>
                  <a:tcPr anchor="ctr">
                    <a:solidFill>
                      <a:srgbClr val="92D050"/>
                    </a:solidFill>
                  </a:tcPr>
                </a:tc>
                <a:tc hMerge="1">
                  <a:txBody>
                    <a:bodyPr/>
                    <a:lstStyle/>
                    <a:p>
                      <a:endParaRPr lang="es-CO"/>
                    </a:p>
                  </a:txBody>
                  <a:tcPr/>
                </a:tc>
                <a:tc hMerge="1">
                  <a:txBody>
                    <a:bodyPr/>
                    <a:lstStyle/>
                    <a:p>
                      <a:endParaRPr lang="es-CO"/>
                    </a:p>
                  </a:txBody>
                  <a:tcPr/>
                </a:tc>
                <a:tc hMerge="1">
                  <a:txBody>
                    <a:bodyPr/>
                    <a:lstStyle/>
                    <a:p>
                      <a:endParaRPr lang="es-CO" sz="2600" b="1" dirty="0">
                        <a:latin typeface="Arial Narrow" panose="020B0606020202030204" pitchFamily="34" charset="0"/>
                      </a:endParaRPr>
                    </a:p>
                  </a:txBody>
                  <a:tcPr>
                    <a:solidFill>
                      <a:srgbClr val="92D050"/>
                    </a:solidFill>
                  </a:tcPr>
                </a:tc>
                <a:tc>
                  <a:txBody>
                    <a:bodyPr/>
                    <a:lstStyle/>
                    <a:p>
                      <a:pPr algn="r"/>
                      <a:r>
                        <a:rPr lang="es-CO" sz="2600" b="1" u="dbl" baseline="0" dirty="0">
                          <a:latin typeface="Arial Narrow" panose="020B0606020202030204" pitchFamily="34" charset="0"/>
                        </a:rPr>
                        <a:t>$ 59.056.000</a:t>
                      </a:r>
                      <a:endParaRPr lang="es-CO" dirty="0"/>
                    </a:p>
                  </a:txBody>
                  <a:tcPr anchor="ctr">
                    <a:solidFill>
                      <a:srgbClr val="92D050"/>
                    </a:solidFill>
                  </a:tcPr>
                </a:tc>
                <a:extLst>
                  <a:ext uri="{0D108BD9-81ED-4DB2-BD59-A6C34878D82A}">
                    <a16:rowId xmlns:a16="http://schemas.microsoft.com/office/drawing/2014/main" val="2884330394"/>
                  </a:ext>
                </a:extLst>
              </a:tr>
            </a:tbl>
          </a:graphicData>
        </a:graphic>
      </p:graphicFrame>
      <p:pic>
        <p:nvPicPr>
          <p:cNvPr id="2" name="Imagen 1">
            <a:extLst>
              <a:ext uri="{FF2B5EF4-FFF2-40B4-BE49-F238E27FC236}">
                <a16:creationId xmlns:a16="http://schemas.microsoft.com/office/drawing/2014/main" id="{8C8F12F7-6212-DFEA-8F0F-CA37375A2458}"/>
              </a:ext>
            </a:extLst>
          </p:cNvPr>
          <p:cNvPicPr>
            <a:picLocks noChangeAspect="1"/>
          </p:cNvPicPr>
          <p:nvPr/>
        </p:nvPicPr>
        <p:blipFill>
          <a:blip r:embed="rId2"/>
          <a:stretch>
            <a:fillRect/>
          </a:stretch>
        </p:blipFill>
        <p:spPr>
          <a:xfrm>
            <a:off x="10681604" y="6391680"/>
            <a:ext cx="1510396" cy="446954"/>
          </a:xfrm>
          <a:prstGeom prst="rect">
            <a:avLst/>
          </a:prstGeom>
        </p:spPr>
      </p:pic>
    </p:spTree>
    <p:extLst>
      <p:ext uri="{BB962C8B-B14F-4D97-AF65-F5344CB8AC3E}">
        <p14:creationId xmlns:p14="http://schemas.microsoft.com/office/powerpoint/2010/main" val="21072193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E8C5C-BED2-8E2A-C7AB-E833EF2013E4}"/>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93406321-D42C-1440-215C-D977FCFEDE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986"/>
            <a:ext cx="12192000" cy="6858000"/>
          </a:xfrm>
          <a:prstGeom prst="rect">
            <a:avLst/>
          </a:prstGeom>
        </p:spPr>
      </p:pic>
      <p:pic>
        <p:nvPicPr>
          <p:cNvPr id="11" name="Imagen 10">
            <a:extLst>
              <a:ext uri="{FF2B5EF4-FFF2-40B4-BE49-F238E27FC236}">
                <a16:creationId xmlns:a16="http://schemas.microsoft.com/office/drawing/2014/main" id="{7BAF7093-359B-22A0-F1C6-E5C3A7C5A6BF}"/>
              </a:ext>
            </a:extLst>
          </p:cNvPr>
          <p:cNvPicPr>
            <a:picLocks noChangeAspect="1"/>
          </p:cNvPicPr>
          <p:nvPr/>
        </p:nvPicPr>
        <p:blipFill>
          <a:blip r:embed="rId3"/>
          <a:stretch>
            <a:fillRect/>
          </a:stretch>
        </p:blipFill>
        <p:spPr>
          <a:xfrm>
            <a:off x="10270209" y="6361268"/>
            <a:ext cx="1510396" cy="446954"/>
          </a:xfrm>
          <a:prstGeom prst="rect">
            <a:avLst/>
          </a:prstGeom>
        </p:spPr>
      </p:pic>
      <p:sp>
        <p:nvSpPr>
          <p:cNvPr id="15" name="Rectángulo 14">
            <a:extLst>
              <a:ext uri="{FF2B5EF4-FFF2-40B4-BE49-F238E27FC236}">
                <a16:creationId xmlns:a16="http://schemas.microsoft.com/office/drawing/2014/main" id="{DCF589E3-7C1B-A7CE-F7F5-5D3A034AED9A}"/>
              </a:ext>
            </a:extLst>
          </p:cNvPr>
          <p:cNvSpPr/>
          <p:nvPr/>
        </p:nvSpPr>
        <p:spPr>
          <a:xfrm rot="5400000">
            <a:off x="625026" y="398601"/>
            <a:ext cx="424025"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 name="1 Título">
            <a:extLst>
              <a:ext uri="{FF2B5EF4-FFF2-40B4-BE49-F238E27FC236}">
                <a16:creationId xmlns:a16="http://schemas.microsoft.com/office/drawing/2014/main" id="{14F9116B-CC67-EC9B-8779-1A6DE37B77D2}"/>
              </a:ext>
            </a:extLst>
          </p:cNvPr>
          <p:cNvSpPr txBox="1">
            <a:spLocks/>
          </p:cNvSpPr>
          <p:nvPr/>
        </p:nvSpPr>
        <p:spPr>
          <a:xfrm>
            <a:off x="1018519" y="110826"/>
            <a:ext cx="10515600" cy="621271"/>
          </a:xfrm>
          <a:prstGeom prst="rect">
            <a:avLst/>
          </a:prstGeom>
          <a:solidFill>
            <a:schemeClr val="bg1"/>
          </a:solidFill>
          <a:ln w="57150">
            <a:solidFill>
              <a:srgbClr val="FF0000"/>
            </a:solidFill>
          </a:ln>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4000">
                <a:latin typeface="Arial Rounded MT Bold" pitchFamily="34" charset="0"/>
              </a:rPr>
              <a:t>CONCEPTO UNIFICADO 0912 DEL 19-07-2018 </a:t>
            </a:r>
            <a:endParaRPr lang="es-CO" sz="4000" dirty="0">
              <a:latin typeface="Arial Rounded MT Bold" pitchFamily="34" charset="0"/>
            </a:endParaRPr>
          </a:p>
        </p:txBody>
      </p:sp>
      <p:pic>
        <p:nvPicPr>
          <p:cNvPr id="13314" name="Picture 2"/>
          <p:cNvPicPr>
            <a:picLocks noChangeAspect="1" noChangeArrowheads="1"/>
          </p:cNvPicPr>
          <p:nvPr/>
        </p:nvPicPr>
        <p:blipFill>
          <a:blip r:embed="rId4" cstate="print"/>
          <a:srcRect/>
          <a:stretch>
            <a:fillRect/>
          </a:stretch>
        </p:blipFill>
        <p:spPr bwMode="auto">
          <a:xfrm>
            <a:off x="1150882" y="874274"/>
            <a:ext cx="9963807" cy="1473134"/>
          </a:xfrm>
          <a:prstGeom prst="rect">
            <a:avLst/>
          </a:prstGeom>
          <a:noFill/>
          <a:ln w="9525">
            <a:solidFill>
              <a:schemeClr val="tx1"/>
            </a:solidFill>
            <a:miter lim="800000"/>
            <a:headEnd/>
            <a:tailEnd/>
          </a:ln>
        </p:spPr>
      </p:pic>
      <p:pic>
        <p:nvPicPr>
          <p:cNvPr id="13315" name="Picture 3"/>
          <p:cNvPicPr>
            <a:picLocks noChangeAspect="1" noChangeArrowheads="1"/>
          </p:cNvPicPr>
          <p:nvPr/>
        </p:nvPicPr>
        <p:blipFill>
          <a:blip r:embed="rId5" cstate="print"/>
          <a:srcRect/>
          <a:stretch>
            <a:fillRect/>
          </a:stretch>
        </p:blipFill>
        <p:spPr bwMode="auto">
          <a:xfrm>
            <a:off x="1150882" y="2442388"/>
            <a:ext cx="9963807" cy="1201141"/>
          </a:xfrm>
          <a:prstGeom prst="rect">
            <a:avLst/>
          </a:prstGeom>
          <a:noFill/>
          <a:ln w="9525">
            <a:solidFill>
              <a:schemeClr val="tx1"/>
            </a:solidFill>
            <a:miter lim="800000"/>
            <a:headEnd/>
            <a:tailEnd/>
          </a:ln>
        </p:spPr>
      </p:pic>
      <p:sp>
        <p:nvSpPr>
          <p:cNvPr id="12" name="11 CuadroTexto"/>
          <p:cNvSpPr txBox="1"/>
          <p:nvPr/>
        </p:nvSpPr>
        <p:spPr>
          <a:xfrm>
            <a:off x="1150882" y="4881900"/>
            <a:ext cx="9963807" cy="1400383"/>
          </a:xfrm>
          <a:prstGeom prst="rect">
            <a:avLst/>
          </a:prstGeom>
          <a:solidFill>
            <a:schemeClr val="bg1"/>
          </a:solidFill>
          <a:ln>
            <a:solidFill>
              <a:schemeClr val="tx1"/>
            </a:solidFill>
          </a:ln>
        </p:spPr>
        <p:txBody>
          <a:bodyPr wrap="square" rtlCol="0">
            <a:spAutoFit/>
          </a:bodyPr>
          <a:lstStyle/>
          <a:p>
            <a:r>
              <a:rPr lang="es-CO" sz="1700" dirty="0">
                <a:latin typeface="Arial" pitchFamily="34" charset="0"/>
                <a:cs typeface="Arial" pitchFamily="34" charset="0"/>
              </a:rPr>
              <a:t>Respecto de la segunda opción, este despacho interpreta que la restricción consignada en la norma, esto es, que no se puede imputar en más de una cédula una misma renta exenta o deducción, no significa que no sea posible imputar este valor de forma proporcional a cada cédula, pues lo que se prohíbe es reconocer el mismo </a:t>
            </a:r>
            <a:r>
              <a:rPr lang="es-CO" sz="1700" b="1" u="sng" dirty="0">
                <a:latin typeface="Arial" pitchFamily="34" charset="0"/>
                <a:cs typeface="Arial" pitchFamily="34" charset="0"/>
              </a:rPr>
              <a:t>en más de una cédula una misma renta exenta o deducción, razón por la cual se deberá hacer el correspondiente cálculo.</a:t>
            </a:r>
          </a:p>
        </p:txBody>
      </p:sp>
      <p:sp>
        <p:nvSpPr>
          <p:cNvPr id="9" name="11 CuadroTexto">
            <a:extLst>
              <a:ext uri="{FF2B5EF4-FFF2-40B4-BE49-F238E27FC236}">
                <a16:creationId xmlns:a16="http://schemas.microsoft.com/office/drawing/2014/main" id="{445B5447-BAC4-4D25-97A6-CBC3BD70367A}"/>
              </a:ext>
            </a:extLst>
          </p:cNvPr>
          <p:cNvSpPr txBox="1"/>
          <p:nvPr/>
        </p:nvSpPr>
        <p:spPr>
          <a:xfrm>
            <a:off x="1150882" y="3635868"/>
            <a:ext cx="9963807" cy="1138773"/>
          </a:xfrm>
          <a:prstGeom prst="rect">
            <a:avLst/>
          </a:prstGeom>
          <a:solidFill>
            <a:schemeClr val="bg1"/>
          </a:solidFill>
          <a:ln>
            <a:solidFill>
              <a:schemeClr val="tx1"/>
            </a:solidFill>
          </a:ln>
        </p:spPr>
        <p:txBody>
          <a:bodyPr wrap="square" rtlCol="0">
            <a:spAutoFit/>
          </a:bodyPr>
          <a:lstStyle/>
          <a:p>
            <a:r>
              <a:rPr lang="es-CO" sz="1700" dirty="0">
                <a:latin typeface="Arial" pitchFamily="34" charset="0"/>
                <a:cs typeface="Arial" pitchFamily="34" charset="0"/>
              </a:rPr>
              <a:t>De la interpretación de las normas en comento, este despacho considera que esta persona natural tendría dos opciones a saber: (i) tomar esta deducción en una de las cédulas, para el ejemplo mencionado en la de rentas de capital, o en la cédula de rentas no laborales; </a:t>
            </a:r>
            <a:r>
              <a:rPr lang="es-CO" sz="1700" dirty="0">
                <a:highlight>
                  <a:srgbClr val="BAFD6A"/>
                </a:highlight>
                <a:latin typeface="Arial" pitchFamily="34" charset="0"/>
                <a:cs typeface="Arial" pitchFamily="34" charset="0"/>
              </a:rPr>
              <a:t>(ii) tomarlo de forma proporcional en función de los ingresos percibidos en cada cédula.</a:t>
            </a:r>
            <a:endParaRPr lang="es-CO" sz="1700" b="1" u="sng" dirty="0">
              <a:highlight>
                <a:srgbClr val="BAFD6A"/>
              </a:highlight>
              <a:latin typeface="Arial" pitchFamily="34" charset="0"/>
              <a:cs typeface="Arial" pitchFamily="34" charset="0"/>
            </a:endParaRPr>
          </a:p>
        </p:txBody>
      </p:sp>
    </p:spTree>
    <p:extLst>
      <p:ext uri="{BB962C8B-B14F-4D97-AF65-F5344CB8AC3E}">
        <p14:creationId xmlns:p14="http://schemas.microsoft.com/office/powerpoint/2010/main" val="296244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173CE-1E05-474D-0F16-82BA51A1999B}"/>
            </a:ext>
          </a:extLst>
        </p:cNvPr>
        <p:cNvGrpSpPr/>
        <p:nvPr/>
      </p:nvGrpSpPr>
      <p:grpSpPr>
        <a:xfrm>
          <a:off x="0" y="0"/>
          <a:ext cx="0" cy="0"/>
          <a:chOff x="0" y="0"/>
          <a:chExt cx="0" cy="0"/>
        </a:xfrm>
      </p:grpSpPr>
      <p:graphicFrame>
        <p:nvGraphicFramePr>
          <p:cNvPr id="11" name="Tabla 11">
            <a:extLst>
              <a:ext uri="{FF2B5EF4-FFF2-40B4-BE49-F238E27FC236}">
                <a16:creationId xmlns:a16="http://schemas.microsoft.com/office/drawing/2014/main" id="{E45AACDE-2292-B4FD-F8B4-445298EC056F}"/>
              </a:ext>
            </a:extLst>
          </p:cNvPr>
          <p:cNvGraphicFramePr>
            <a:graphicFrameLocks noGrp="1"/>
          </p:cNvGraphicFramePr>
          <p:nvPr>
            <p:ph idx="1"/>
            <p:extLst>
              <p:ext uri="{D42A27DB-BD31-4B8C-83A1-F6EECF244321}">
                <p14:modId xmlns:p14="http://schemas.microsoft.com/office/powerpoint/2010/main" val="2620027908"/>
              </p:ext>
            </p:extLst>
          </p:nvPr>
        </p:nvGraphicFramePr>
        <p:xfrm>
          <a:off x="131858" y="53117"/>
          <a:ext cx="11922318" cy="6080760"/>
        </p:xfrm>
        <a:graphic>
          <a:graphicData uri="http://schemas.openxmlformats.org/drawingml/2006/table">
            <a:tbl>
              <a:tblPr firstRow="1" bandRow="1">
                <a:tableStyleId>{5940675A-B579-460E-94D1-54222C63F5DA}</a:tableStyleId>
              </a:tblPr>
              <a:tblGrid>
                <a:gridCol w="3875046">
                  <a:extLst>
                    <a:ext uri="{9D8B030D-6E8A-4147-A177-3AD203B41FA5}">
                      <a16:colId xmlns:a16="http://schemas.microsoft.com/office/drawing/2014/main" val="91854143"/>
                    </a:ext>
                  </a:extLst>
                </a:gridCol>
                <a:gridCol w="2043637">
                  <a:extLst>
                    <a:ext uri="{9D8B030D-6E8A-4147-A177-3AD203B41FA5}">
                      <a16:colId xmlns:a16="http://schemas.microsoft.com/office/drawing/2014/main" val="3259984177"/>
                    </a:ext>
                  </a:extLst>
                </a:gridCol>
                <a:gridCol w="2037818">
                  <a:extLst>
                    <a:ext uri="{9D8B030D-6E8A-4147-A177-3AD203B41FA5}">
                      <a16:colId xmlns:a16="http://schemas.microsoft.com/office/drawing/2014/main" val="761102035"/>
                    </a:ext>
                  </a:extLst>
                </a:gridCol>
                <a:gridCol w="2143024">
                  <a:extLst>
                    <a:ext uri="{9D8B030D-6E8A-4147-A177-3AD203B41FA5}">
                      <a16:colId xmlns:a16="http://schemas.microsoft.com/office/drawing/2014/main" val="1913189022"/>
                    </a:ext>
                  </a:extLst>
                </a:gridCol>
                <a:gridCol w="1822793">
                  <a:extLst>
                    <a:ext uri="{9D8B030D-6E8A-4147-A177-3AD203B41FA5}">
                      <a16:colId xmlns:a16="http://schemas.microsoft.com/office/drawing/2014/main" val="2945486026"/>
                    </a:ext>
                  </a:extLst>
                </a:gridCol>
              </a:tblGrid>
              <a:tr h="498336">
                <a:tc>
                  <a:txBody>
                    <a:bodyPr/>
                    <a:lstStyle/>
                    <a:p>
                      <a:pPr algn="ctr"/>
                      <a:r>
                        <a:rPr lang="es-MX" sz="3200" b="1" u="sng" kern="1200" dirty="0">
                          <a:solidFill>
                            <a:srgbClr val="FF0000"/>
                          </a:solidFill>
                          <a:latin typeface="Amasis MT Pro Black" panose="02040A04050005020304" pitchFamily="18" charset="0"/>
                          <a:ea typeface="+mn-ea"/>
                          <a:cs typeface="+mn-cs"/>
                        </a:rPr>
                        <a:t>ESCENARIO II</a:t>
                      </a:r>
                      <a:endParaRPr lang="es-CO" sz="3200" b="1" u="sng" kern="1200" dirty="0">
                        <a:solidFill>
                          <a:srgbClr val="FF0000"/>
                        </a:solidFill>
                        <a:latin typeface="Amasis MT Pro Black" panose="02040A04050005020304" pitchFamily="18" charset="0"/>
                        <a:ea typeface="+mn-ea"/>
                        <a:cs typeface="+mn-cs"/>
                      </a:endParaRPr>
                    </a:p>
                  </a:txBody>
                  <a:tcPr anchor="ctr">
                    <a:lnL w="12700" cmpd="sng">
                      <a:noFill/>
                    </a:lnL>
                    <a:lnR w="9525" cap="flat" cmpd="sng" algn="ctr">
                      <a:solidFill>
                        <a:schemeClr val="tx1"/>
                      </a:solidFill>
                      <a:prstDash val="solid"/>
                      <a:round/>
                      <a:headEnd type="none" w="med" len="med"/>
                      <a:tailEnd type="none" w="med" len="med"/>
                    </a:lnR>
                    <a:lnT w="12700" cmpd="sng">
                      <a:noFill/>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s-CO" sz="1400" b="1" dirty="0">
                          <a:latin typeface="Arial Rounded MT Bold" panose="020F0704030504030204" pitchFamily="34" charset="0"/>
                        </a:rPr>
                        <a:t>Rentas de Trabajo (No Laborales)</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s-CO" sz="1600" b="1">
                          <a:latin typeface="Arial Rounded MT Bold" panose="020F0704030504030204" pitchFamily="34" charset="0"/>
                        </a:rPr>
                        <a:t>Rentas de Capital</a:t>
                      </a:r>
                      <a:endParaRPr lang="es-CO" sz="1600" b="1" dirty="0">
                        <a:latin typeface="Arial Rounded MT Bold" panose="020F0704030504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s-CO" sz="1600" b="1" dirty="0">
                          <a:latin typeface="Arial Rounded MT Bold" panose="020F0704030504030204" pitchFamily="34" charset="0"/>
                        </a:rPr>
                        <a:t>Rentas No Laborales</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s-CO" sz="1600" b="1" dirty="0">
                          <a:latin typeface="Arial Rounded MT Bold" panose="020F0704030504030204" pitchFamily="34" charset="0"/>
                        </a:rPr>
                        <a:t>TOTAL</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166460171"/>
                  </a:ext>
                </a:extLst>
              </a:tr>
              <a:tr h="393424">
                <a:tc>
                  <a:txBody>
                    <a:bodyPr/>
                    <a:lstStyle/>
                    <a:p>
                      <a:r>
                        <a:rPr lang="es-CO" sz="2400" dirty="0">
                          <a:latin typeface="Arial Narrow" panose="020B0606020202030204" pitchFamily="34" charset="0"/>
                        </a:rPr>
                        <a:t>Ingresos Brutos</a:t>
                      </a:r>
                      <a:endParaRPr lang="es-CO" sz="2400" b="1" dirty="0">
                        <a:latin typeface="Arial Narrow" panose="020B0606020202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r"/>
                      <a:r>
                        <a:rPr lang="es-CO" sz="2000" dirty="0">
                          <a:latin typeface="Arial Narrow" panose="020B0606020202030204" pitchFamily="34" charset="0"/>
                        </a:rPr>
                        <a:t>$  40.000.000</a:t>
                      </a:r>
                      <a:endParaRPr lang="es-CO" sz="2000" b="1" dirty="0">
                        <a:latin typeface="Arial Narrow" panose="020B0606020202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r"/>
                      <a:r>
                        <a:rPr lang="es-CO" sz="2000" dirty="0">
                          <a:latin typeface="Arial Narrow" panose="020B0606020202030204" pitchFamily="34" charset="0"/>
                        </a:rPr>
                        <a:t>$  30.000.000</a:t>
                      </a:r>
                      <a:endParaRPr lang="es-CO" sz="2000" b="1" dirty="0">
                        <a:latin typeface="Arial Narrow" panose="020B0606020202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r"/>
                      <a:r>
                        <a:rPr lang="es-CO" sz="2000" dirty="0">
                          <a:latin typeface="Arial Narrow" panose="020B0606020202030204" pitchFamily="34" charset="0"/>
                        </a:rPr>
                        <a:t>$  30.000.000</a:t>
                      </a:r>
                      <a:endParaRPr lang="es-CO" sz="2000" b="1" dirty="0">
                        <a:latin typeface="Arial Narrow" panose="020B0606020202030204" pitchFamily="34" charset="0"/>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r"/>
                      <a:r>
                        <a:rPr lang="es-CO" sz="2000" b="1" dirty="0">
                          <a:latin typeface="Arial Narrow" panose="020B0606020202030204" pitchFamily="34" charset="0"/>
                        </a:rPr>
                        <a:t>$ 100.000.000</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28182426"/>
                  </a:ext>
                </a:extLst>
              </a:tr>
              <a:tr h="340967">
                <a:tc gridSpan="5">
                  <a:txBody>
                    <a:bodyPr/>
                    <a:lstStyle/>
                    <a:p>
                      <a:r>
                        <a:rPr lang="es-CO" sz="2000" dirty="0">
                          <a:latin typeface="Arial Narrow" panose="020B0606020202030204" pitchFamily="34" charset="0"/>
                        </a:rPr>
                        <a:t>(-) INCRNGO</a:t>
                      </a:r>
                    </a:p>
                  </a:txBody>
                  <a:tcPr>
                    <a:lnT w="9525" cap="flat" cmpd="sng" algn="ctr">
                      <a:solidFill>
                        <a:schemeClr val="tx1"/>
                      </a:solidFill>
                      <a:prstDash val="solid"/>
                      <a:round/>
                      <a:headEnd type="none" w="med" len="med"/>
                      <a:tailEnd type="none" w="med" len="med"/>
                    </a:lnT>
                    <a:solidFill>
                      <a:schemeClr val="tx2">
                        <a:lumMod val="40000"/>
                        <a:lumOff val="60000"/>
                      </a:schemeClr>
                    </a:solidFill>
                  </a:tcPr>
                </a:tc>
                <a:tc hMerge="1">
                  <a:txBody>
                    <a:bodyPr/>
                    <a:lstStyle/>
                    <a:p>
                      <a:endParaRPr lang="es-CO"/>
                    </a:p>
                  </a:txBody>
                  <a:tcPr/>
                </a:tc>
                <a:tc hMerge="1">
                  <a:txBody>
                    <a:bodyPr/>
                    <a:lstStyle/>
                    <a:p>
                      <a:endParaRPr lang="es-CO"/>
                    </a:p>
                  </a:txBody>
                  <a:tcPr>
                    <a:lnT w="9525" cap="flat" cmpd="sng" algn="ctr">
                      <a:solidFill>
                        <a:schemeClr val="tx1"/>
                      </a:solidFill>
                      <a:prstDash val="solid"/>
                      <a:round/>
                      <a:headEnd type="none" w="med" len="med"/>
                      <a:tailEnd type="none" w="med" len="med"/>
                    </a:lnT>
                  </a:tcPr>
                </a:tc>
                <a:tc hMerge="1">
                  <a:txBody>
                    <a:bodyPr/>
                    <a:lstStyle/>
                    <a:p>
                      <a:endParaRPr lang="es-CO"/>
                    </a:p>
                  </a:txBody>
                  <a:tcPr/>
                </a:tc>
                <a:tc hMerge="1">
                  <a:txBody>
                    <a:bodyPr/>
                    <a:lstStyle/>
                    <a:p>
                      <a:endParaRPr lang="es-CO"/>
                    </a:p>
                  </a:txBody>
                  <a:tcPr>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800962259"/>
                  </a:ext>
                </a:extLst>
              </a:tr>
              <a:tr h="340967">
                <a:tc>
                  <a:txBody>
                    <a:bodyPr/>
                    <a:lstStyle/>
                    <a:p>
                      <a:pPr lvl="1"/>
                      <a:r>
                        <a:rPr lang="es-CO" sz="1800" dirty="0">
                          <a:latin typeface="Arial Narrow" panose="020B0606020202030204" pitchFamily="34" charset="0"/>
                        </a:rPr>
                        <a:t>- Aportes Seguridad Social</a:t>
                      </a: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4.560.000</a:t>
                      </a: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$ 3.420.000</a:t>
                      </a: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$ 3.420.000</a:t>
                      </a: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$ 11.400.000</a:t>
                      </a:r>
                    </a:p>
                  </a:txBody>
                  <a:tcPr>
                    <a:solidFill>
                      <a:schemeClr val="accent5">
                        <a:lumMod val="20000"/>
                        <a:lumOff val="80000"/>
                      </a:schemeClr>
                    </a:solidFill>
                  </a:tcPr>
                </a:tc>
                <a:extLst>
                  <a:ext uri="{0D108BD9-81ED-4DB2-BD59-A6C34878D82A}">
                    <a16:rowId xmlns:a16="http://schemas.microsoft.com/office/drawing/2014/main" val="2079153059"/>
                  </a:ext>
                </a:extLst>
              </a:tr>
              <a:tr h="340967">
                <a:tc>
                  <a:txBody>
                    <a:bodyPr/>
                    <a:lstStyle/>
                    <a:p>
                      <a:pPr lvl="1"/>
                      <a:r>
                        <a:rPr lang="es-CO" sz="1800" dirty="0">
                          <a:latin typeface="Arial Narrow" panose="020B0606020202030204" pitchFamily="34" charset="0"/>
                        </a:rPr>
                        <a:t>- Componente Inflacionario</a:t>
                      </a:r>
                    </a:p>
                  </a:txBody>
                  <a:tcPr>
                    <a:solidFill>
                      <a:schemeClr val="accent5">
                        <a:lumMod val="20000"/>
                        <a:lumOff val="80000"/>
                      </a:schemeClr>
                    </a:solidFill>
                  </a:tcPr>
                </a:tc>
                <a:tc>
                  <a:txBody>
                    <a:bodyPr/>
                    <a:lstStyle/>
                    <a:p>
                      <a:pPr lvl="1" algn="r"/>
                      <a:r>
                        <a:rPr lang="es-CO" sz="1800" b="1" dirty="0">
                          <a:latin typeface="Arial Narrow" panose="020B0606020202030204" pitchFamily="34" charset="0"/>
                        </a:rPr>
                        <a:t>- 0 -</a:t>
                      </a:r>
                      <a:endParaRPr lang="es-CO" sz="1800" dirty="0">
                        <a:latin typeface="Arial Narrow" panose="020B0606020202030204" pitchFamily="34" charset="0"/>
                      </a:endParaRP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$ 2.544.000</a:t>
                      </a:r>
                    </a:p>
                  </a:txBody>
                  <a:tcPr>
                    <a:solidFill>
                      <a:schemeClr val="accent5">
                        <a:lumMod val="20000"/>
                        <a:lumOff val="80000"/>
                      </a:schemeClr>
                    </a:solidFill>
                  </a:tcPr>
                </a:tc>
                <a:tc>
                  <a:txBody>
                    <a:bodyPr/>
                    <a:lstStyle/>
                    <a:p>
                      <a:pPr lvl="1" algn="r"/>
                      <a:r>
                        <a:rPr lang="es-CO" sz="1800" b="1" dirty="0">
                          <a:latin typeface="Arial Narrow" panose="020B0606020202030204" pitchFamily="34" charset="0"/>
                        </a:rPr>
                        <a:t>- 0 -</a:t>
                      </a:r>
                      <a:endParaRPr lang="es-CO" sz="1800" dirty="0">
                        <a:latin typeface="Arial Narrow" panose="020B0606020202030204" pitchFamily="34" charset="0"/>
                      </a:endParaRPr>
                    </a:p>
                  </a:txBody>
                  <a:tcPr>
                    <a:solidFill>
                      <a:schemeClr val="accent5">
                        <a:lumMod val="20000"/>
                        <a:lumOff val="80000"/>
                      </a:schemeClr>
                    </a:solidFill>
                  </a:tcPr>
                </a:tc>
                <a:tc>
                  <a:txBody>
                    <a:bodyPr/>
                    <a:lstStyle/>
                    <a:p>
                      <a:pPr lvl="1" algn="r"/>
                      <a:r>
                        <a:rPr lang="es-CO" sz="1800" dirty="0">
                          <a:latin typeface="Arial Narrow" panose="020B0606020202030204" pitchFamily="34" charset="0"/>
                        </a:rPr>
                        <a:t>$  2.544.000</a:t>
                      </a:r>
                    </a:p>
                  </a:txBody>
                  <a:tcPr>
                    <a:solidFill>
                      <a:schemeClr val="accent5">
                        <a:lumMod val="20000"/>
                        <a:lumOff val="80000"/>
                      </a:schemeClr>
                    </a:solidFill>
                  </a:tcPr>
                </a:tc>
                <a:extLst>
                  <a:ext uri="{0D108BD9-81ED-4DB2-BD59-A6C34878D82A}">
                    <a16:rowId xmlns:a16="http://schemas.microsoft.com/office/drawing/2014/main" val="1464942784"/>
                  </a:ext>
                </a:extLst>
              </a:tr>
              <a:tr h="340967">
                <a:tc>
                  <a:txBody>
                    <a:bodyPr/>
                    <a:lstStyle/>
                    <a:p>
                      <a:r>
                        <a:rPr lang="es-CO" sz="2000" b="1" dirty="0">
                          <a:latin typeface="Arial Narrow" panose="020B0606020202030204" pitchFamily="34" charset="0"/>
                        </a:rPr>
                        <a:t>(=) Renta Líquida</a:t>
                      </a:r>
                    </a:p>
                  </a:txBody>
                  <a:tcPr/>
                </a:tc>
                <a:tc>
                  <a:txBody>
                    <a:bodyPr/>
                    <a:lstStyle/>
                    <a:p>
                      <a:pPr algn="r"/>
                      <a:r>
                        <a:rPr lang="es-CO" sz="2000" b="1" dirty="0">
                          <a:latin typeface="Arial Narrow" panose="020B0606020202030204" pitchFamily="34" charset="0"/>
                        </a:rPr>
                        <a:t>$ 35.440.000</a:t>
                      </a:r>
                    </a:p>
                  </a:txBody>
                  <a:tcPr/>
                </a:tc>
                <a:tc>
                  <a:txBody>
                    <a:bodyPr/>
                    <a:lstStyle/>
                    <a:p>
                      <a:pPr algn="r"/>
                      <a:r>
                        <a:rPr lang="es-CO" sz="2000" b="1" dirty="0">
                          <a:latin typeface="Arial Narrow" panose="020B0606020202030204" pitchFamily="34" charset="0"/>
                        </a:rPr>
                        <a:t>$ 24.036.000</a:t>
                      </a:r>
                    </a:p>
                  </a:txBody>
                  <a:tcPr/>
                </a:tc>
                <a:tc>
                  <a:txBody>
                    <a:bodyPr/>
                    <a:lstStyle/>
                    <a:p>
                      <a:pPr algn="r"/>
                      <a:r>
                        <a:rPr lang="es-CO" sz="2000" b="1" dirty="0">
                          <a:latin typeface="Arial Narrow" panose="020B0606020202030204" pitchFamily="34" charset="0"/>
                        </a:rPr>
                        <a:t>$ 26.580.000</a:t>
                      </a:r>
                    </a:p>
                  </a:txBody>
                  <a:tcPr/>
                </a:tc>
                <a:tc>
                  <a:txBody>
                    <a:bodyPr/>
                    <a:lstStyle/>
                    <a:p>
                      <a:pPr algn="r"/>
                      <a:r>
                        <a:rPr lang="es-CO" sz="2000" b="1" dirty="0">
                          <a:latin typeface="Arial Narrow" panose="020B0606020202030204" pitchFamily="34" charset="0"/>
                        </a:rPr>
                        <a:t>$ 86.056.000</a:t>
                      </a:r>
                    </a:p>
                  </a:txBody>
                  <a:tcPr/>
                </a:tc>
                <a:extLst>
                  <a:ext uri="{0D108BD9-81ED-4DB2-BD59-A6C34878D82A}">
                    <a16:rowId xmlns:a16="http://schemas.microsoft.com/office/drawing/2014/main" val="361163887"/>
                  </a:ext>
                </a:extLst>
              </a:tr>
              <a:tr h="340967">
                <a:tc>
                  <a:txBody>
                    <a:bodyPr/>
                    <a:lstStyle/>
                    <a:p>
                      <a:r>
                        <a:rPr lang="es-CO" sz="2000" b="1" dirty="0">
                          <a:latin typeface="Arial Narrow" panose="020B0606020202030204" pitchFamily="34" charset="0"/>
                        </a:rPr>
                        <a:t>(-) Costos y Gastos</a:t>
                      </a:r>
                    </a:p>
                  </a:txBody>
                  <a:tcPr>
                    <a:solidFill>
                      <a:srgbClr val="00B0F0"/>
                    </a:solidFill>
                  </a:tcPr>
                </a:tc>
                <a:tc>
                  <a:txBody>
                    <a:bodyPr/>
                    <a:lstStyle/>
                    <a:p>
                      <a:pPr algn="r"/>
                      <a:r>
                        <a:rPr lang="es-CO" sz="2000" b="1" dirty="0">
                          <a:latin typeface="Arial Narrow" panose="020B0606020202030204" pitchFamily="34" charset="0"/>
                        </a:rPr>
                        <a:t>$   5.000.000</a:t>
                      </a:r>
                    </a:p>
                  </a:txBody>
                  <a:tcPr>
                    <a:solidFill>
                      <a:srgbClr val="00B0F0"/>
                    </a:solidFill>
                  </a:tcPr>
                </a:tc>
                <a:tc>
                  <a:txBody>
                    <a:bodyPr/>
                    <a:lstStyle/>
                    <a:p>
                      <a:pPr algn="r"/>
                      <a:r>
                        <a:rPr lang="es-CO" sz="2000" b="1" dirty="0">
                          <a:latin typeface="Arial Narrow" panose="020B0606020202030204" pitchFamily="34" charset="0"/>
                        </a:rPr>
                        <a:t>- 0 -</a:t>
                      </a:r>
                    </a:p>
                  </a:txBody>
                  <a:tcPr>
                    <a:solidFill>
                      <a:srgbClr val="00B0F0"/>
                    </a:solidFill>
                  </a:tcPr>
                </a:tc>
                <a:tc>
                  <a:txBody>
                    <a:bodyPr/>
                    <a:lstStyle/>
                    <a:p>
                      <a:pPr algn="r"/>
                      <a:r>
                        <a:rPr lang="es-CO" sz="2000" b="1" dirty="0">
                          <a:latin typeface="Arial Narrow" panose="020B0606020202030204" pitchFamily="34" charset="0"/>
                        </a:rPr>
                        <a:t>$   5.000.000</a:t>
                      </a:r>
                    </a:p>
                  </a:txBody>
                  <a:tcPr>
                    <a:solidFill>
                      <a:srgbClr val="00B0F0"/>
                    </a:solidFill>
                  </a:tcPr>
                </a:tc>
                <a:tc>
                  <a:txBody>
                    <a:bodyPr/>
                    <a:lstStyle/>
                    <a:p>
                      <a:pPr algn="r"/>
                      <a:r>
                        <a:rPr lang="es-CO" sz="2000" b="1" dirty="0">
                          <a:latin typeface="Arial Narrow" panose="020B0606020202030204" pitchFamily="34" charset="0"/>
                        </a:rPr>
                        <a:t>$ 10.000.000</a:t>
                      </a:r>
                    </a:p>
                  </a:txBody>
                  <a:tcPr>
                    <a:solidFill>
                      <a:srgbClr val="00B0F0"/>
                    </a:solidFill>
                  </a:tcPr>
                </a:tc>
                <a:extLst>
                  <a:ext uri="{0D108BD9-81ED-4DB2-BD59-A6C34878D82A}">
                    <a16:rowId xmlns:a16="http://schemas.microsoft.com/office/drawing/2014/main" val="384395592"/>
                  </a:ext>
                </a:extLst>
              </a:tr>
              <a:tr h="340967">
                <a:tc gridSpan="5">
                  <a:txBody>
                    <a:bodyPr/>
                    <a:lstStyle/>
                    <a:p>
                      <a:r>
                        <a:rPr lang="es-CO" sz="2000" b="1" dirty="0">
                          <a:latin typeface="Arial Narrow" panose="020B0606020202030204" pitchFamily="34" charset="0"/>
                        </a:rPr>
                        <a:t>RENTAS EXENTAS Y DEDUCCIONES ESPECIALES</a:t>
                      </a:r>
                    </a:p>
                  </a:txBody>
                  <a:tcPr>
                    <a:solidFill>
                      <a:schemeClr val="tx2">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920968839"/>
                  </a:ext>
                </a:extLst>
              </a:tr>
              <a:tr h="393424">
                <a:tc>
                  <a:txBody>
                    <a:bodyPr/>
                    <a:lstStyle/>
                    <a:p>
                      <a:r>
                        <a:rPr lang="es-CO" sz="1800" dirty="0">
                          <a:latin typeface="Arial Narrow" panose="020B0606020202030204" pitchFamily="34" charset="0"/>
                        </a:rPr>
                        <a:t>Dependientes</a:t>
                      </a:r>
                    </a:p>
                  </a:txBody>
                  <a:tcPr>
                    <a:solidFill>
                      <a:schemeClr val="accent1">
                        <a:lumMod val="20000"/>
                        <a:lumOff val="80000"/>
                      </a:schemeClr>
                    </a:solidFill>
                  </a:tcPr>
                </a:tc>
                <a:tc>
                  <a:txBody>
                    <a:bodyPr/>
                    <a:lstStyle/>
                    <a:p>
                      <a:pPr algn="r"/>
                      <a:r>
                        <a:rPr lang="es-CO" sz="1800" dirty="0">
                          <a:latin typeface="Arial Narrow" panose="020B0606020202030204" pitchFamily="34" charset="0"/>
                        </a:rPr>
                        <a:t>$   4.000.000</a:t>
                      </a:r>
                    </a:p>
                  </a:txBody>
                  <a:tcPr>
                    <a:solidFill>
                      <a:schemeClr val="accent1">
                        <a:lumMod val="20000"/>
                        <a:lumOff val="80000"/>
                      </a:schemeClr>
                    </a:solidFill>
                  </a:tcPr>
                </a:tc>
                <a:tc>
                  <a:txBody>
                    <a:bodyPr/>
                    <a:lstStyle/>
                    <a:p>
                      <a:pPr algn="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- 0 -</a:t>
                      </a:r>
                      <a:endParaRPr lang="es-CO" sz="1800" dirty="0">
                        <a:latin typeface="Arial Narrow" panose="020B0606020202030204" pitchFamily="34" charset="0"/>
                      </a:endParaRPr>
                    </a:p>
                  </a:txBody>
                  <a:tcPr>
                    <a:solidFill>
                      <a:schemeClr val="accent1">
                        <a:lumMod val="20000"/>
                        <a:lumOff val="80000"/>
                      </a:schemeClr>
                    </a:solidFill>
                  </a:tcPr>
                </a:tc>
                <a:tc>
                  <a:txBody>
                    <a:bodyPr/>
                    <a:lstStyle/>
                    <a:p>
                      <a:pPr algn="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- 0 -</a:t>
                      </a:r>
                      <a:endParaRPr lang="es-CO" sz="1800" dirty="0">
                        <a:latin typeface="Arial Narrow" panose="020B0606020202030204" pitchFamily="34" charset="0"/>
                      </a:endParaRPr>
                    </a:p>
                  </a:txBody>
                  <a:tcPr>
                    <a:solidFill>
                      <a:schemeClr val="accent1">
                        <a:lumMod val="20000"/>
                        <a:lumOff val="80000"/>
                      </a:schemeClr>
                    </a:solidFill>
                  </a:tcPr>
                </a:tc>
                <a:tc>
                  <a:txBody>
                    <a:bodyPr/>
                    <a:lstStyle/>
                    <a:p>
                      <a:pPr algn="r"/>
                      <a:r>
                        <a:rPr lang="es-CO" sz="2000" dirty="0">
                          <a:latin typeface="Arial Narrow" panose="020B0606020202030204" pitchFamily="34" charset="0"/>
                        </a:rPr>
                        <a:t>$   4.000.000</a:t>
                      </a:r>
                    </a:p>
                  </a:txBody>
                  <a:tcPr>
                    <a:solidFill>
                      <a:schemeClr val="accent1">
                        <a:lumMod val="20000"/>
                        <a:lumOff val="80000"/>
                      </a:schemeClr>
                    </a:solidFill>
                  </a:tcPr>
                </a:tc>
                <a:extLst>
                  <a:ext uri="{0D108BD9-81ED-4DB2-BD59-A6C34878D82A}">
                    <a16:rowId xmlns:a16="http://schemas.microsoft.com/office/drawing/2014/main" val="3791944920"/>
                  </a:ext>
                </a:extLst>
              </a:tr>
              <a:tr h="0">
                <a:tc>
                  <a:txBody>
                    <a:bodyPr/>
                    <a:lstStyle/>
                    <a:p>
                      <a:r>
                        <a:rPr lang="es-CO" sz="1800" dirty="0">
                          <a:latin typeface="Arial Narrow" panose="020B0606020202030204" pitchFamily="34" charset="0"/>
                        </a:rPr>
                        <a:t>GMF </a:t>
                      </a:r>
                    </a:p>
                  </a:txBody>
                  <a:tcPr>
                    <a:solidFill>
                      <a:schemeClr val="accent1">
                        <a:lumMod val="20000"/>
                        <a:lumOff val="80000"/>
                      </a:schemeClr>
                    </a:solidFill>
                  </a:tcPr>
                </a:tc>
                <a:tc>
                  <a:txBody>
                    <a:bodyPr/>
                    <a:lstStyle/>
                    <a:p>
                      <a:pPr algn="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- 0 -</a:t>
                      </a:r>
                      <a:endParaRPr lang="es-CO" sz="1800" dirty="0">
                        <a:latin typeface="Arial Narrow" panose="020B0606020202030204" pitchFamily="34" charset="0"/>
                      </a:endParaRPr>
                    </a:p>
                  </a:txBody>
                  <a:tcPr>
                    <a:solidFill>
                      <a:schemeClr val="accent1">
                        <a:lumMod val="20000"/>
                        <a:lumOff val="80000"/>
                      </a:schemeClr>
                    </a:solidFill>
                  </a:tcPr>
                </a:tc>
                <a:tc>
                  <a:txBody>
                    <a:bodyPr/>
                    <a:lstStyle/>
                    <a:p>
                      <a:pPr algn="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- 0 -</a:t>
                      </a:r>
                      <a:endParaRPr lang="es-CO" sz="1800" dirty="0">
                        <a:latin typeface="Arial Narrow" panose="020B0606020202030204" pitchFamily="34" charset="0"/>
                      </a:endParaRPr>
                    </a:p>
                  </a:txBody>
                  <a:tcPr>
                    <a:solidFill>
                      <a:schemeClr val="accent1">
                        <a:lumMod val="20000"/>
                        <a:lumOff val="80000"/>
                      </a:schemeClr>
                    </a:solidFill>
                  </a:tcPr>
                </a:tc>
                <a:tc>
                  <a:txBody>
                    <a:bodyPr/>
                    <a:lstStyle/>
                    <a:p>
                      <a:pPr algn="r"/>
                      <a:r>
                        <a:rPr lang="es-CO" sz="1800" dirty="0">
                          <a:latin typeface="Arial Narrow" panose="020B0606020202030204" pitchFamily="34" charset="0"/>
                        </a:rPr>
                        <a:t>$ 1.000.000</a:t>
                      </a:r>
                    </a:p>
                  </a:txBody>
                  <a:tcPr>
                    <a:solidFill>
                      <a:schemeClr val="accent1">
                        <a:lumMod val="20000"/>
                        <a:lumOff val="80000"/>
                      </a:schemeClr>
                    </a:solidFill>
                  </a:tcPr>
                </a:tc>
                <a:tc>
                  <a:txBody>
                    <a:bodyPr/>
                    <a:lstStyle/>
                    <a:p>
                      <a:pPr algn="r"/>
                      <a:r>
                        <a:rPr lang="es-CO" sz="2000" dirty="0">
                          <a:latin typeface="Arial Narrow" panose="020B0606020202030204" pitchFamily="34" charset="0"/>
                        </a:rPr>
                        <a:t>$   1.000.000</a:t>
                      </a:r>
                    </a:p>
                  </a:txBody>
                  <a:tcPr>
                    <a:solidFill>
                      <a:schemeClr val="accent1">
                        <a:lumMod val="20000"/>
                        <a:lumOff val="80000"/>
                      </a:schemeClr>
                    </a:solidFill>
                  </a:tcPr>
                </a:tc>
                <a:extLst>
                  <a:ext uri="{0D108BD9-81ED-4DB2-BD59-A6C34878D82A}">
                    <a16:rowId xmlns:a16="http://schemas.microsoft.com/office/drawing/2014/main" val="3922332640"/>
                  </a:ext>
                </a:extLst>
              </a:tr>
              <a:tr h="524565">
                <a:tc>
                  <a:txBody>
                    <a:bodyPr/>
                    <a:lstStyle/>
                    <a:p>
                      <a:r>
                        <a:rPr lang="es-CO" sz="1600" b="1" dirty="0">
                          <a:solidFill>
                            <a:srgbClr val="FF0000"/>
                          </a:solidFill>
                          <a:latin typeface="Arial Narrow" panose="020B0606020202030204" pitchFamily="34" charset="0"/>
                        </a:rPr>
                        <a:t>Aportes Voluntarios F.P……$20.000.000 </a:t>
                      </a:r>
                      <a:r>
                        <a:rPr lang="es-CO" sz="1400" b="1" dirty="0">
                          <a:solidFill>
                            <a:srgbClr val="FF0000"/>
                          </a:solidFill>
                          <a:latin typeface="Arial Narrow" panose="020B0606020202030204" pitchFamily="34" charset="0"/>
                        </a:rPr>
                        <a:t>(Límite: 30%*I.B., sin exceder 3.800 UVT)</a:t>
                      </a:r>
                      <a:endParaRPr lang="es-CO" sz="1600" b="1" dirty="0">
                        <a:solidFill>
                          <a:srgbClr val="FF0000"/>
                        </a:solidFill>
                        <a:latin typeface="Arial Narrow" panose="020B0606020202030204" pitchFamily="34" charset="0"/>
                      </a:endParaRPr>
                    </a:p>
                  </a:txBody>
                  <a:tcPr>
                    <a:solidFill>
                      <a:srgbClr val="FFFF00"/>
                    </a:solidFill>
                  </a:tcPr>
                </a:tc>
                <a:tc>
                  <a:txBody>
                    <a:bodyPr/>
                    <a:lstStyle/>
                    <a:p>
                      <a:pPr algn="r"/>
                      <a:r>
                        <a:rPr lang="es-CO" sz="2000" b="1" dirty="0">
                          <a:solidFill>
                            <a:srgbClr val="FF0000"/>
                          </a:solidFill>
                          <a:latin typeface="Arial Narrow" panose="020B0606020202030204" pitchFamily="34" charset="0"/>
                        </a:rPr>
                        <a:t>$ 8.000.000</a:t>
                      </a:r>
                      <a:endParaRPr lang="es-CO" sz="1600" b="1" dirty="0">
                        <a:solidFill>
                          <a:srgbClr val="FF0000"/>
                        </a:solidFill>
                        <a:latin typeface="Arial Narrow" panose="020B0606020202030204" pitchFamily="34" charset="0"/>
                      </a:endParaRPr>
                    </a:p>
                  </a:txBody>
                  <a:tcPr>
                    <a:solidFill>
                      <a:srgbClr val="FFFF00"/>
                    </a:solidFill>
                  </a:tcPr>
                </a:tc>
                <a:tc>
                  <a:txBody>
                    <a:bodyPr/>
                    <a:lstStyle/>
                    <a:p>
                      <a:pPr algn="r"/>
                      <a:r>
                        <a:rPr lang="es-CO" sz="2000" b="1" dirty="0">
                          <a:solidFill>
                            <a:srgbClr val="FF0000"/>
                          </a:solidFill>
                          <a:latin typeface="Arial Narrow" panose="020B0606020202030204" pitchFamily="34" charset="0"/>
                        </a:rPr>
                        <a:t>$ 6.000.000</a:t>
                      </a:r>
                      <a:endParaRPr lang="es-CO" sz="1600" b="1" dirty="0">
                        <a:solidFill>
                          <a:srgbClr val="FF0000"/>
                        </a:solidFill>
                        <a:latin typeface="Arial Narrow" panose="020B0606020202030204" pitchFamily="34" charset="0"/>
                      </a:endParaRPr>
                    </a:p>
                  </a:txBody>
                  <a:tcPr>
                    <a:solidFill>
                      <a:srgbClr val="FFFF00"/>
                    </a:solidFill>
                  </a:tcPr>
                </a:tc>
                <a:tc>
                  <a:txBody>
                    <a:bodyPr/>
                    <a:lstStyle/>
                    <a:p>
                      <a:pPr algn="r"/>
                      <a:r>
                        <a:rPr lang="es-CO" sz="2000" b="1" dirty="0">
                          <a:solidFill>
                            <a:srgbClr val="FF0000"/>
                          </a:solidFill>
                          <a:latin typeface="Arial Narrow" panose="020B0606020202030204" pitchFamily="34" charset="0"/>
                        </a:rPr>
                        <a:t>$6.000.000</a:t>
                      </a:r>
                      <a:endParaRPr lang="es-CO" sz="1600" b="1" dirty="0">
                        <a:solidFill>
                          <a:srgbClr val="FF0000"/>
                        </a:solidFill>
                        <a:latin typeface="Arial Narrow" panose="020B0606020202030204" pitchFamily="34" charset="0"/>
                      </a:endParaRPr>
                    </a:p>
                  </a:txBody>
                  <a:tcPr>
                    <a:solidFill>
                      <a:srgbClr val="FFFF00"/>
                    </a:solidFill>
                  </a:tcPr>
                </a:tc>
                <a:tc>
                  <a:txBody>
                    <a:bodyPr/>
                    <a:lstStyle/>
                    <a:p>
                      <a:pPr algn="r"/>
                      <a:r>
                        <a:rPr lang="es-CO" sz="2000" b="1" dirty="0">
                          <a:solidFill>
                            <a:srgbClr val="FF0000"/>
                          </a:solidFill>
                          <a:latin typeface="Arial Narrow" panose="020B0606020202030204" pitchFamily="34" charset="0"/>
                        </a:rPr>
                        <a:t>$ 20.000.000</a:t>
                      </a:r>
                      <a:endParaRPr lang="es-CO" sz="2400" b="1" dirty="0">
                        <a:solidFill>
                          <a:srgbClr val="FF0000"/>
                        </a:solidFill>
                        <a:latin typeface="Arial Narrow" panose="020B0606020202030204" pitchFamily="34" charset="0"/>
                      </a:endParaRPr>
                    </a:p>
                  </a:txBody>
                  <a:tcPr>
                    <a:solidFill>
                      <a:srgbClr val="FFFF00"/>
                    </a:solidFill>
                  </a:tcPr>
                </a:tc>
                <a:extLst>
                  <a:ext uri="{0D108BD9-81ED-4DB2-BD59-A6C34878D82A}">
                    <a16:rowId xmlns:a16="http://schemas.microsoft.com/office/drawing/2014/main" val="280092393"/>
                  </a:ext>
                </a:extLst>
              </a:tr>
              <a:tr h="393424">
                <a:tc>
                  <a:txBody>
                    <a:bodyPr/>
                    <a:lstStyle/>
                    <a:p>
                      <a:r>
                        <a:rPr lang="es-CO" sz="2300" b="1" dirty="0">
                          <a:latin typeface="Arial Narrow" panose="020B0606020202030204" pitchFamily="34" charset="0"/>
                        </a:rPr>
                        <a:t>TOTAL R.E. y D.E.</a:t>
                      </a:r>
                    </a:p>
                  </a:txBody>
                  <a:tcPr>
                    <a:solidFill>
                      <a:schemeClr val="accent4">
                        <a:lumMod val="20000"/>
                        <a:lumOff val="80000"/>
                      </a:schemeClr>
                    </a:solidFill>
                  </a:tcPr>
                </a:tc>
                <a:tc>
                  <a:txBody>
                    <a:bodyPr/>
                    <a:lstStyle/>
                    <a:p>
                      <a:pPr algn="r"/>
                      <a:r>
                        <a:rPr lang="es-CO" sz="2200" b="1" dirty="0">
                          <a:latin typeface="Arial Narrow" panose="020B0606020202030204" pitchFamily="34" charset="0"/>
                        </a:rPr>
                        <a:t>$ 12.000.000</a:t>
                      </a:r>
                    </a:p>
                  </a:txBody>
                  <a:tcPr>
                    <a:solidFill>
                      <a:schemeClr val="accent4">
                        <a:lumMod val="20000"/>
                        <a:lumOff val="80000"/>
                      </a:schemeClr>
                    </a:solidFill>
                  </a:tcPr>
                </a:tc>
                <a:tc>
                  <a:txBody>
                    <a:bodyPr/>
                    <a:lstStyle/>
                    <a:p>
                      <a:pPr algn="r"/>
                      <a:r>
                        <a:rPr lang="es-CO" sz="2200" b="1" kern="1200" dirty="0">
                          <a:solidFill>
                            <a:schemeClr val="tx1"/>
                          </a:solidFill>
                          <a:latin typeface="Arial Narrow" panose="020B0606020202030204" pitchFamily="34" charset="0"/>
                          <a:ea typeface="+mn-ea"/>
                          <a:cs typeface="+mn-cs"/>
                        </a:rPr>
                        <a:t>$ 6.000.000</a:t>
                      </a:r>
                    </a:p>
                  </a:txBody>
                  <a:tcPr>
                    <a:solidFill>
                      <a:schemeClr val="accent4">
                        <a:lumMod val="20000"/>
                        <a:lumOff val="80000"/>
                      </a:schemeClr>
                    </a:solidFill>
                  </a:tcPr>
                </a:tc>
                <a:tc>
                  <a:txBody>
                    <a:bodyPr/>
                    <a:lstStyle/>
                    <a:p>
                      <a:pPr algn="r"/>
                      <a:r>
                        <a:rPr lang="es-CO" sz="2200" b="1" kern="1200" dirty="0">
                          <a:solidFill>
                            <a:schemeClr val="tx1"/>
                          </a:solidFill>
                          <a:latin typeface="Arial Narrow" panose="020B0606020202030204" pitchFamily="34" charset="0"/>
                          <a:ea typeface="+mn-ea"/>
                          <a:cs typeface="+mn-cs"/>
                        </a:rPr>
                        <a:t>$ 7.000.000</a:t>
                      </a:r>
                    </a:p>
                  </a:txBody>
                  <a:tcPr>
                    <a:solidFill>
                      <a:schemeClr val="accent4">
                        <a:lumMod val="20000"/>
                        <a:lumOff val="80000"/>
                      </a:schemeClr>
                    </a:solidFill>
                  </a:tcPr>
                </a:tc>
                <a:tc>
                  <a:txBody>
                    <a:bodyPr/>
                    <a:lstStyle/>
                    <a:p>
                      <a:pPr algn="r"/>
                      <a:r>
                        <a:rPr lang="es-CO" sz="2200" b="1" dirty="0">
                          <a:latin typeface="Arial Narrow" panose="020B0606020202030204" pitchFamily="34" charset="0"/>
                        </a:rPr>
                        <a:t>$     25.000.000</a:t>
                      </a:r>
                    </a:p>
                  </a:txBody>
                  <a:tcPr>
                    <a:solidFill>
                      <a:schemeClr val="accent4">
                        <a:lumMod val="20000"/>
                        <a:lumOff val="80000"/>
                      </a:schemeClr>
                    </a:solidFill>
                  </a:tcPr>
                </a:tc>
                <a:extLst>
                  <a:ext uri="{0D108BD9-81ED-4DB2-BD59-A6C34878D82A}">
                    <a16:rowId xmlns:a16="http://schemas.microsoft.com/office/drawing/2014/main" val="3670750407"/>
                  </a:ext>
                </a:extLst>
              </a:tr>
              <a:tr h="445880">
                <a:tc gridSpan="5">
                  <a:txBody>
                    <a:bodyPr/>
                    <a:lstStyle/>
                    <a:p>
                      <a:pPr algn="ctr"/>
                      <a:r>
                        <a:rPr lang="es-CO" sz="2000" b="1" dirty="0">
                          <a:solidFill>
                            <a:srgbClr val="C00000"/>
                          </a:solidFill>
                          <a:latin typeface="Arial Narrow" panose="020B0606020202030204" pitchFamily="34" charset="0"/>
                        </a:rPr>
                        <a:t>LÍMITE RENTAS </a:t>
                      </a:r>
                      <a:r>
                        <a:rPr lang="es-CO" sz="2400" b="1" dirty="0">
                          <a:solidFill>
                            <a:srgbClr val="C00000"/>
                          </a:solidFill>
                          <a:latin typeface="Arial Narrow" panose="020B0606020202030204" pitchFamily="34" charset="0"/>
                        </a:rPr>
                        <a:t>EXENTAS</a:t>
                      </a:r>
                      <a:r>
                        <a:rPr lang="es-CO" sz="2000" b="1" dirty="0">
                          <a:solidFill>
                            <a:srgbClr val="C00000"/>
                          </a:solidFill>
                          <a:latin typeface="Arial Narrow" panose="020B0606020202030204" pitchFamily="34" charset="0"/>
                        </a:rPr>
                        <a:t> Y DEDUCCIONES ESPECIALES: $86.056.000 x 40% = $34.422.400</a:t>
                      </a:r>
                      <a:r>
                        <a:rPr lang="es-CO" sz="2000" b="1" baseline="30000" dirty="0">
                          <a:solidFill>
                            <a:srgbClr val="C00000"/>
                          </a:solidFill>
                          <a:latin typeface="Arial Narrow" panose="020B0606020202030204" pitchFamily="34" charset="0"/>
                        </a:rPr>
                        <a:t>=</a:t>
                      </a:r>
                    </a:p>
                  </a:txBody>
                  <a:tcPr>
                    <a:solidFill>
                      <a:srgbClr val="FFC000"/>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68077153"/>
                  </a:ext>
                </a:extLst>
              </a:tr>
              <a:tr h="419652">
                <a:tc gridSpan="4">
                  <a:txBody>
                    <a:bodyPr/>
                    <a:lstStyle/>
                    <a:p>
                      <a:r>
                        <a:rPr lang="es-CO" sz="2600" b="1" dirty="0">
                          <a:latin typeface="Arial Narrow" panose="020B0606020202030204" pitchFamily="34" charset="0"/>
                        </a:rPr>
                        <a:t>RENTA LÍQUIDA GRAVABLE &lt;$86.056.000 - $10.000.000 - $25.000.000&gt;</a:t>
                      </a:r>
                    </a:p>
                  </a:txBody>
                  <a:tcPr anchor="ctr">
                    <a:solidFill>
                      <a:srgbClr val="92D050"/>
                    </a:solidFill>
                  </a:tcPr>
                </a:tc>
                <a:tc hMerge="1">
                  <a:txBody>
                    <a:bodyPr/>
                    <a:lstStyle/>
                    <a:p>
                      <a:endParaRPr lang="es-CO"/>
                    </a:p>
                  </a:txBody>
                  <a:tcPr/>
                </a:tc>
                <a:tc hMerge="1">
                  <a:txBody>
                    <a:bodyPr/>
                    <a:lstStyle/>
                    <a:p>
                      <a:endParaRPr lang="es-CO"/>
                    </a:p>
                  </a:txBody>
                  <a:tcPr/>
                </a:tc>
                <a:tc hMerge="1">
                  <a:txBody>
                    <a:bodyPr/>
                    <a:lstStyle/>
                    <a:p>
                      <a:endParaRPr lang="es-CO" sz="2600" b="1" dirty="0">
                        <a:latin typeface="Arial Narrow" panose="020B0606020202030204" pitchFamily="34" charset="0"/>
                      </a:endParaRPr>
                    </a:p>
                  </a:txBody>
                  <a:tcPr>
                    <a:solidFill>
                      <a:srgbClr val="92D050"/>
                    </a:solidFill>
                  </a:tcPr>
                </a:tc>
                <a:tc>
                  <a:txBody>
                    <a:bodyPr/>
                    <a:lstStyle/>
                    <a:p>
                      <a:pPr algn="r"/>
                      <a:r>
                        <a:rPr lang="es-CO" sz="2600" b="1" u="dbl" baseline="0" dirty="0">
                          <a:latin typeface="Arial Narrow" panose="020B0606020202030204" pitchFamily="34" charset="0"/>
                        </a:rPr>
                        <a:t>$ 51.056.000</a:t>
                      </a:r>
                      <a:endParaRPr lang="es-CO" dirty="0"/>
                    </a:p>
                  </a:txBody>
                  <a:tcPr anchor="ctr">
                    <a:solidFill>
                      <a:srgbClr val="92D050"/>
                    </a:solidFill>
                  </a:tcPr>
                </a:tc>
                <a:extLst>
                  <a:ext uri="{0D108BD9-81ED-4DB2-BD59-A6C34878D82A}">
                    <a16:rowId xmlns:a16="http://schemas.microsoft.com/office/drawing/2014/main" val="2884330394"/>
                  </a:ext>
                </a:extLst>
              </a:tr>
            </a:tbl>
          </a:graphicData>
        </a:graphic>
      </p:graphicFrame>
      <p:pic>
        <p:nvPicPr>
          <p:cNvPr id="2" name="Imagen 1">
            <a:extLst>
              <a:ext uri="{FF2B5EF4-FFF2-40B4-BE49-F238E27FC236}">
                <a16:creationId xmlns:a16="http://schemas.microsoft.com/office/drawing/2014/main" id="{F46B5368-CC8B-72E8-710A-744D1160597A}"/>
              </a:ext>
            </a:extLst>
          </p:cNvPr>
          <p:cNvPicPr>
            <a:picLocks noChangeAspect="1"/>
          </p:cNvPicPr>
          <p:nvPr/>
        </p:nvPicPr>
        <p:blipFill>
          <a:blip r:embed="rId2"/>
          <a:stretch>
            <a:fillRect/>
          </a:stretch>
        </p:blipFill>
        <p:spPr>
          <a:xfrm>
            <a:off x="10681604" y="6391680"/>
            <a:ext cx="1510396" cy="446954"/>
          </a:xfrm>
          <a:prstGeom prst="rect">
            <a:avLst/>
          </a:prstGeom>
        </p:spPr>
      </p:pic>
    </p:spTree>
    <p:extLst>
      <p:ext uri="{BB962C8B-B14F-4D97-AF65-F5344CB8AC3E}">
        <p14:creationId xmlns:p14="http://schemas.microsoft.com/office/powerpoint/2010/main" val="74172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0E626-388D-EA2D-5122-C34298D22126}"/>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58A73352-39DD-08C4-5F5A-10876B62AF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02EC9944-336D-DFEA-115D-DEB4F6F3A971}"/>
              </a:ext>
            </a:extLst>
          </p:cNvPr>
          <p:cNvPicPr>
            <a:picLocks noChangeAspect="1"/>
          </p:cNvPicPr>
          <p:nvPr/>
        </p:nvPicPr>
        <p:blipFill>
          <a:blip r:embed="rId3"/>
          <a:stretch>
            <a:fillRect/>
          </a:stretch>
        </p:blipFill>
        <p:spPr>
          <a:xfrm>
            <a:off x="10270209" y="6221303"/>
            <a:ext cx="1510396" cy="446954"/>
          </a:xfrm>
          <a:prstGeom prst="rect">
            <a:avLst/>
          </a:prstGeom>
        </p:spPr>
      </p:pic>
      <p:grpSp>
        <p:nvGrpSpPr>
          <p:cNvPr id="3" name="Grupo 2">
            <a:extLst>
              <a:ext uri="{FF2B5EF4-FFF2-40B4-BE49-F238E27FC236}">
                <a16:creationId xmlns:a16="http://schemas.microsoft.com/office/drawing/2014/main" id="{27802B0E-85DE-075B-0C84-59D4F5D02588}"/>
              </a:ext>
            </a:extLst>
          </p:cNvPr>
          <p:cNvGrpSpPr/>
          <p:nvPr/>
        </p:nvGrpSpPr>
        <p:grpSpPr>
          <a:xfrm>
            <a:off x="972802" y="1843691"/>
            <a:ext cx="10246396" cy="707886"/>
            <a:chOff x="972800" y="1127540"/>
            <a:chExt cx="10246396" cy="707886"/>
          </a:xfrm>
        </p:grpSpPr>
        <p:sp>
          <p:nvSpPr>
            <p:cNvPr id="7" name="CuadroTexto 6">
              <a:extLst>
                <a:ext uri="{FF2B5EF4-FFF2-40B4-BE49-F238E27FC236}">
                  <a16:creationId xmlns:a16="http://schemas.microsoft.com/office/drawing/2014/main" id="{C1B256BE-D39A-5B7A-1892-EDD372B1EEC9}"/>
                </a:ext>
              </a:extLst>
            </p:cNvPr>
            <p:cNvSpPr txBox="1"/>
            <p:nvPr/>
          </p:nvSpPr>
          <p:spPr>
            <a:xfrm>
              <a:off x="972800" y="1127540"/>
              <a:ext cx="10246396" cy="707886"/>
            </a:xfrm>
            <a:prstGeom prst="rect">
              <a:avLst/>
            </a:prstGeom>
            <a:noFill/>
          </p:spPr>
          <p:txBody>
            <a:bodyPr wrap="square">
              <a:spAutoFit/>
            </a:bodyPr>
            <a:lstStyle/>
            <a:p>
              <a:pPr algn="ctr"/>
              <a:r>
                <a:rPr lang="es-MX" sz="4000" b="1" dirty="0">
                  <a:solidFill>
                    <a:srgbClr val="4666FF"/>
                  </a:solidFill>
                  <a:latin typeface="Open Sans ExtraBold" pitchFamily="2" charset="0"/>
                  <a:ea typeface="Open Sans ExtraBold" pitchFamily="2" charset="0"/>
                  <a:cs typeface="Open Sans ExtraBold" pitchFamily="2" charset="0"/>
                </a:rPr>
                <a:t>PRINCIPIO # 003:</a:t>
              </a:r>
              <a:endParaRPr lang="es-CO" sz="4000" b="1" dirty="0">
                <a:solidFill>
                  <a:srgbClr val="4666FF"/>
                </a:solidFill>
                <a:latin typeface="Open Sans ExtraBold" pitchFamily="2" charset="0"/>
                <a:ea typeface="Open Sans ExtraBold" pitchFamily="2" charset="0"/>
                <a:cs typeface="Open Sans ExtraBold" pitchFamily="2" charset="0"/>
              </a:endParaRPr>
            </a:p>
          </p:txBody>
        </p:sp>
        <p:sp>
          <p:nvSpPr>
            <p:cNvPr id="15" name="Rectángulo 14">
              <a:extLst>
                <a:ext uri="{FF2B5EF4-FFF2-40B4-BE49-F238E27FC236}">
                  <a16:creationId xmlns:a16="http://schemas.microsoft.com/office/drawing/2014/main" id="{93CB778E-9EBF-B75E-E705-6227B73FAB97}"/>
                </a:ext>
              </a:extLst>
            </p:cNvPr>
            <p:cNvSpPr/>
            <p:nvPr/>
          </p:nvSpPr>
          <p:spPr>
            <a:xfrm rot="5400000" flipV="1">
              <a:off x="768273" y="1430198"/>
              <a:ext cx="546210"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4" name="CuadroTexto 3">
            <a:extLst>
              <a:ext uri="{FF2B5EF4-FFF2-40B4-BE49-F238E27FC236}">
                <a16:creationId xmlns:a16="http://schemas.microsoft.com/office/drawing/2014/main" id="{8E7CDDD8-E5D8-D34D-D27E-2AD3313EDB59}"/>
              </a:ext>
            </a:extLst>
          </p:cNvPr>
          <p:cNvSpPr txBox="1"/>
          <p:nvPr/>
        </p:nvSpPr>
        <p:spPr>
          <a:xfrm>
            <a:off x="2144485" y="2659128"/>
            <a:ext cx="7903029" cy="1569660"/>
          </a:xfrm>
          <a:prstGeom prst="rect">
            <a:avLst/>
          </a:prstGeom>
          <a:noFill/>
        </p:spPr>
        <p:txBody>
          <a:bodyPr wrap="square" rtlCol="0">
            <a:spAutoFit/>
          </a:bodyPr>
          <a:lstStyle/>
          <a:p>
            <a:pPr algn="ctr"/>
            <a:r>
              <a:rPr lang="es-MX" sz="3200" dirty="0">
                <a:latin typeface="Amasis MT Pro Black" panose="02040A04050005020304" pitchFamily="18" charset="0"/>
              </a:rPr>
              <a:t>Optimizar el uso de los beneficios tributarios creados con la Ley 2277/22.</a:t>
            </a:r>
            <a:endParaRPr lang="es-CO" sz="3200" dirty="0">
              <a:latin typeface="Amasis MT Pro Black" panose="02040A04050005020304" pitchFamily="18" charset="0"/>
            </a:endParaRPr>
          </a:p>
        </p:txBody>
      </p:sp>
    </p:spTree>
    <p:extLst>
      <p:ext uri="{BB962C8B-B14F-4D97-AF65-F5344CB8AC3E}">
        <p14:creationId xmlns:p14="http://schemas.microsoft.com/office/powerpoint/2010/main" val="32193620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B97B5-1F56-901A-9B93-B634615BE47D}"/>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E2FEA0FD-324D-8FA9-6D6C-FA165C218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76CB551F-2BBD-C55D-3C5A-570DF6446FE2}"/>
              </a:ext>
            </a:extLst>
          </p:cNvPr>
          <p:cNvPicPr>
            <a:picLocks noChangeAspect="1"/>
          </p:cNvPicPr>
          <p:nvPr/>
        </p:nvPicPr>
        <p:blipFill>
          <a:blip r:embed="rId3"/>
          <a:stretch>
            <a:fillRect/>
          </a:stretch>
        </p:blipFill>
        <p:spPr>
          <a:xfrm>
            <a:off x="10270209" y="6221303"/>
            <a:ext cx="1510396" cy="446954"/>
          </a:xfrm>
          <a:prstGeom prst="rect">
            <a:avLst/>
          </a:prstGeom>
        </p:spPr>
      </p:pic>
      <p:pic>
        <p:nvPicPr>
          <p:cNvPr id="5" name="Imagen 4">
            <a:extLst>
              <a:ext uri="{FF2B5EF4-FFF2-40B4-BE49-F238E27FC236}">
                <a16:creationId xmlns:a16="http://schemas.microsoft.com/office/drawing/2014/main" id="{8400473B-4E59-6151-B0E3-5763D888410A}"/>
              </a:ext>
            </a:extLst>
          </p:cNvPr>
          <p:cNvPicPr>
            <a:picLocks noChangeAspect="1"/>
          </p:cNvPicPr>
          <p:nvPr/>
        </p:nvPicPr>
        <p:blipFill>
          <a:blip r:embed="rId4"/>
          <a:stretch>
            <a:fillRect/>
          </a:stretch>
        </p:blipFill>
        <p:spPr>
          <a:xfrm>
            <a:off x="801038" y="438038"/>
            <a:ext cx="9469171" cy="6230219"/>
          </a:xfrm>
          <a:prstGeom prst="rect">
            <a:avLst/>
          </a:prstGeom>
        </p:spPr>
      </p:pic>
    </p:spTree>
    <p:extLst>
      <p:ext uri="{BB962C8B-B14F-4D97-AF65-F5344CB8AC3E}">
        <p14:creationId xmlns:p14="http://schemas.microsoft.com/office/powerpoint/2010/main" val="2318884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98738-D8C3-D620-3509-7EDD70533161}"/>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FE43D4B4-A967-6889-F14F-1DA32147A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99B72277-0C6B-CAE2-A538-01F2BDB79DF7}"/>
              </a:ext>
            </a:extLst>
          </p:cNvPr>
          <p:cNvPicPr>
            <a:picLocks noChangeAspect="1"/>
          </p:cNvPicPr>
          <p:nvPr/>
        </p:nvPicPr>
        <p:blipFill>
          <a:blip r:embed="rId3"/>
          <a:stretch>
            <a:fillRect/>
          </a:stretch>
        </p:blipFill>
        <p:spPr>
          <a:xfrm>
            <a:off x="10270209" y="6221303"/>
            <a:ext cx="1510396" cy="446954"/>
          </a:xfrm>
          <a:prstGeom prst="rect">
            <a:avLst/>
          </a:prstGeom>
        </p:spPr>
      </p:pic>
      <p:pic>
        <p:nvPicPr>
          <p:cNvPr id="4" name="Imagen 3">
            <a:extLst>
              <a:ext uri="{FF2B5EF4-FFF2-40B4-BE49-F238E27FC236}">
                <a16:creationId xmlns:a16="http://schemas.microsoft.com/office/drawing/2014/main" id="{83E2928F-57D5-6BD8-5B85-5461A9B6FAB7}"/>
              </a:ext>
            </a:extLst>
          </p:cNvPr>
          <p:cNvPicPr>
            <a:picLocks noChangeAspect="1"/>
          </p:cNvPicPr>
          <p:nvPr/>
        </p:nvPicPr>
        <p:blipFill>
          <a:blip r:embed="rId4"/>
          <a:stretch>
            <a:fillRect/>
          </a:stretch>
        </p:blipFill>
        <p:spPr>
          <a:xfrm>
            <a:off x="566942" y="363349"/>
            <a:ext cx="9602540" cy="6411220"/>
          </a:xfrm>
          <a:prstGeom prst="rect">
            <a:avLst/>
          </a:prstGeom>
        </p:spPr>
      </p:pic>
    </p:spTree>
    <p:extLst>
      <p:ext uri="{BB962C8B-B14F-4D97-AF65-F5344CB8AC3E}">
        <p14:creationId xmlns:p14="http://schemas.microsoft.com/office/powerpoint/2010/main" val="3010381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445EE-F4B8-9493-3CBB-B4032DDAEE77}"/>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3E02E184-7AF2-D9A3-0630-96F791B419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3670A712-5C06-409E-C750-F759DA18AEBC}"/>
              </a:ext>
            </a:extLst>
          </p:cNvPr>
          <p:cNvPicPr>
            <a:picLocks noChangeAspect="1"/>
          </p:cNvPicPr>
          <p:nvPr/>
        </p:nvPicPr>
        <p:blipFill>
          <a:blip r:embed="rId3"/>
          <a:stretch>
            <a:fillRect/>
          </a:stretch>
        </p:blipFill>
        <p:spPr>
          <a:xfrm>
            <a:off x="10270209" y="6221303"/>
            <a:ext cx="1510396" cy="446954"/>
          </a:xfrm>
          <a:prstGeom prst="rect">
            <a:avLst/>
          </a:prstGeom>
        </p:spPr>
      </p:pic>
      <p:sp>
        <p:nvSpPr>
          <p:cNvPr id="4" name="Marcador de contenido 3">
            <a:extLst>
              <a:ext uri="{FF2B5EF4-FFF2-40B4-BE49-F238E27FC236}">
                <a16:creationId xmlns:a16="http://schemas.microsoft.com/office/drawing/2014/main" id="{39C83149-DC0B-4550-BE5D-2049FAFD1C35}"/>
              </a:ext>
            </a:extLst>
          </p:cNvPr>
          <p:cNvSpPr txBox="1">
            <a:spLocks/>
          </p:cNvSpPr>
          <p:nvPr/>
        </p:nvSpPr>
        <p:spPr>
          <a:xfrm>
            <a:off x="905471" y="2037830"/>
            <a:ext cx="10381058" cy="1552632"/>
          </a:xfrm>
          <a:prstGeom prst="rect">
            <a:avLst/>
          </a:prstGeom>
          <a:solidFill>
            <a:schemeClr val="accent1">
              <a:lumMod val="20000"/>
              <a:lumOff val="80000"/>
            </a:schemeClr>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CO" sz="2000" i="1">
                <a:latin typeface="Arial" panose="020B0604020202020204" pitchFamily="34" charset="0"/>
                <a:cs typeface="Arial" panose="020B0604020202020204" pitchFamily="34" charset="0"/>
              </a:rPr>
              <a:t>3. Al valor resultante podrán restarse todas las rentas exentas y las deducciones especiales imputables a esta cédula, </a:t>
            </a:r>
            <a:r>
              <a:rPr lang="es-CO" sz="2000" b="1" i="1" u="sng">
                <a:latin typeface="Arial" panose="020B0604020202020204" pitchFamily="34" charset="0"/>
                <a:cs typeface="Arial" panose="020B0604020202020204" pitchFamily="34" charset="0"/>
              </a:rPr>
              <a:t>siempre que no excedan el cuarenta (40%) del resultado del numeral anterior, que en todo caso no puede exceder de </a:t>
            </a:r>
            <a:r>
              <a:rPr lang="es-CO" sz="2000" b="1" i="1" u="sng">
                <a:highlight>
                  <a:srgbClr val="FFFF00"/>
                </a:highlight>
                <a:latin typeface="Arial" panose="020B0604020202020204" pitchFamily="34" charset="0"/>
                <a:cs typeface="Arial" panose="020B0604020202020204" pitchFamily="34" charset="0"/>
              </a:rPr>
              <a:t>mil trescientas cuarenta (1.340) UVT anuales </a:t>
            </a:r>
            <a:r>
              <a:rPr lang="es-CO" sz="2000" b="1" i="1" u="sng">
                <a:latin typeface="Arial" panose="020B0604020202020204" pitchFamily="34" charset="0"/>
                <a:cs typeface="Arial" panose="020B0604020202020204" pitchFamily="34" charset="0"/>
              </a:rPr>
              <a:t>(Año 2025: $66.731.000</a:t>
            </a:r>
            <a:r>
              <a:rPr lang="es-CO" sz="2000" b="1" i="1" u="sng" baseline="30000">
                <a:latin typeface="Arial" panose="020B0604020202020204" pitchFamily="34" charset="0"/>
                <a:cs typeface="Arial" panose="020B0604020202020204" pitchFamily="34" charset="0"/>
              </a:rPr>
              <a:t>=</a:t>
            </a:r>
            <a:r>
              <a:rPr lang="es-CO" sz="2000" b="1" i="1" u="sng">
                <a:latin typeface="Arial" panose="020B0604020202020204" pitchFamily="34" charset="0"/>
                <a:cs typeface="Arial" panose="020B0604020202020204" pitchFamily="34" charset="0"/>
              </a:rPr>
              <a:t>). </a:t>
            </a:r>
            <a:endParaRPr lang="es-CO" sz="2000" b="1" i="1" u="sng" dirty="0">
              <a:latin typeface="Arial" panose="020B0604020202020204" pitchFamily="34" charset="0"/>
              <a:cs typeface="Arial" panose="020B0604020202020204" pitchFamily="34" charset="0"/>
            </a:endParaRPr>
          </a:p>
        </p:txBody>
      </p:sp>
      <p:sp>
        <p:nvSpPr>
          <p:cNvPr id="7" name="Marcador de contenido 3">
            <a:extLst>
              <a:ext uri="{FF2B5EF4-FFF2-40B4-BE49-F238E27FC236}">
                <a16:creationId xmlns:a16="http://schemas.microsoft.com/office/drawing/2014/main" id="{258C10E4-A0CE-4845-8A27-AB0D8687F6BF}"/>
              </a:ext>
            </a:extLst>
          </p:cNvPr>
          <p:cNvSpPr txBox="1">
            <a:spLocks/>
          </p:cNvSpPr>
          <p:nvPr/>
        </p:nvSpPr>
        <p:spPr>
          <a:xfrm>
            <a:off x="905471" y="3964349"/>
            <a:ext cx="10381058" cy="2067211"/>
          </a:xfrm>
          <a:prstGeom prst="rect">
            <a:avLst/>
          </a:prstGeom>
          <a:solidFill>
            <a:srgbClr val="002060"/>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CO" sz="2400" b="1" i="1" u="sng" dirty="0">
                <a:solidFill>
                  <a:srgbClr val="FFFF00"/>
                </a:solidFill>
                <a:latin typeface="Arial" panose="020B0604020202020204" pitchFamily="34" charset="0"/>
                <a:cs typeface="Arial" panose="020B0604020202020204" pitchFamily="34" charset="0"/>
              </a:rPr>
              <a:t>Sin perjuicio de lo establecido en el inciso 2 del artículo 387 del Estatuto Tributario</a:t>
            </a:r>
            <a:r>
              <a:rPr lang="es-CO" sz="2400" i="1" dirty="0">
                <a:solidFill>
                  <a:srgbClr val="FFFF00"/>
                </a:solidFill>
                <a:latin typeface="Arial" panose="020B0604020202020204" pitchFamily="34" charset="0"/>
                <a:cs typeface="Arial" panose="020B0604020202020204" pitchFamily="34" charset="0"/>
              </a:rPr>
              <a:t>, el trabajador podrá deducir, en adición al límite establecido en el inciso anterior, setenta y dos (72) UVT (Año 2025: $3’586.000</a:t>
            </a:r>
            <a:r>
              <a:rPr lang="es-CO" sz="2400" i="1" baseline="30000" dirty="0">
                <a:solidFill>
                  <a:srgbClr val="FFFF00"/>
                </a:solidFill>
                <a:latin typeface="Arial" panose="020B0604020202020204" pitchFamily="34" charset="0"/>
                <a:cs typeface="Arial" panose="020B0604020202020204" pitchFamily="34" charset="0"/>
              </a:rPr>
              <a:t>=</a:t>
            </a:r>
            <a:r>
              <a:rPr lang="es-CO" sz="2400" i="1" dirty="0">
                <a:solidFill>
                  <a:srgbClr val="FFFF00"/>
                </a:solidFill>
                <a:latin typeface="Arial" panose="020B0604020202020204" pitchFamily="34" charset="0"/>
                <a:cs typeface="Arial" panose="020B0604020202020204" pitchFamily="34" charset="0"/>
              </a:rPr>
              <a:t>) por dependiente hasta un máximo de cuatro (4) dependientes (Año 2025: $14’342.000</a:t>
            </a:r>
            <a:r>
              <a:rPr lang="es-CO" sz="2400" i="1" baseline="30000" dirty="0">
                <a:solidFill>
                  <a:srgbClr val="FFFF00"/>
                </a:solidFill>
                <a:latin typeface="Arial" panose="020B0604020202020204" pitchFamily="34" charset="0"/>
                <a:cs typeface="Arial" panose="020B0604020202020204" pitchFamily="34" charset="0"/>
              </a:rPr>
              <a:t>=</a:t>
            </a:r>
            <a:r>
              <a:rPr lang="es-CO" sz="2400" i="1" dirty="0">
                <a:solidFill>
                  <a:srgbClr val="FFFF00"/>
                </a:solidFill>
                <a:latin typeface="Arial" panose="020B0604020202020204" pitchFamily="34" charset="0"/>
                <a:cs typeface="Arial" panose="020B0604020202020204" pitchFamily="34" charset="0"/>
              </a:rPr>
              <a:t>). </a:t>
            </a:r>
            <a:endParaRPr lang="es-CO" sz="1600" dirty="0">
              <a:solidFill>
                <a:srgbClr val="FFFF00"/>
              </a:solidFill>
              <a:latin typeface="Arial" panose="020B0604020202020204" pitchFamily="34" charset="0"/>
              <a:cs typeface="Arial" panose="020B0604020202020204" pitchFamily="34" charset="0"/>
            </a:endParaRPr>
          </a:p>
        </p:txBody>
      </p:sp>
      <p:graphicFrame>
        <p:nvGraphicFramePr>
          <p:cNvPr id="9" name="Marcador de contenido 1">
            <a:extLst>
              <a:ext uri="{FF2B5EF4-FFF2-40B4-BE49-F238E27FC236}">
                <a16:creationId xmlns:a16="http://schemas.microsoft.com/office/drawing/2014/main" id="{5A630DDC-492E-4575-A44A-83732BFEF41E}"/>
              </a:ext>
            </a:extLst>
          </p:cNvPr>
          <p:cNvGraphicFramePr>
            <a:graphicFrameLocks/>
          </p:cNvGraphicFramePr>
          <p:nvPr>
            <p:extLst>
              <p:ext uri="{D42A27DB-BD31-4B8C-83A1-F6EECF244321}">
                <p14:modId xmlns:p14="http://schemas.microsoft.com/office/powerpoint/2010/main" val="1767986842"/>
              </p:ext>
            </p:extLst>
          </p:nvPr>
        </p:nvGraphicFramePr>
        <p:xfrm>
          <a:off x="905471" y="376675"/>
          <a:ext cx="10381058" cy="1474211"/>
        </p:xfrm>
        <a:graphic>
          <a:graphicData uri="http://schemas.openxmlformats.org/drawingml/2006/table">
            <a:tbl>
              <a:tblPr firstRow="1" bandRow="1">
                <a:tableStyleId>{5940675A-B579-460E-94D1-54222C63F5DA}</a:tableStyleId>
              </a:tblPr>
              <a:tblGrid>
                <a:gridCol w="10381058">
                  <a:extLst>
                    <a:ext uri="{9D8B030D-6E8A-4147-A177-3AD203B41FA5}">
                      <a16:colId xmlns:a16="http://schemas.microsoft.com/office/drawing/2014/main" val="204778066"/>
                    </a:ext>
                  </a:extLst>
                </a:gridCol>
              </a:tblGrid>
              <a:tr h="780355">
                <a:tc>
                  <a:txBody>
                    <a:bodyPr/>
                    <a:lstStyle/>
                    <a:p>
                      <a:pPr algn="ctr"/>
                      <a:r>
                        <a:rPr lang="es-CO" sz="2800" b="1" dirty="0">
                          <a:solidFill>
                            <a:srgbClr val="FFFF00"/>
                          </a:solidFill>
                          <a:effectLst>
                            <a:outerShdw blurRad="38100" dist="38100" dir="2700000" algn="tl">
                              <a:srgbClr val="000000">
                                <a:alpha val="43137"/>
                              </a:srgbClr>
                            </a:outerShdw>
                          </a:effectLst>
                          <a:latin typeface="Arial Rounded MT Bold" panose="020F0704030504030204" pitchFamily="34" charset="0"/>
                        </a:rPr>
                        <a:t>RENTA LÍQUIDA DE LA CÉDULA GENERAL</a:t>
                      </a:r>
                    </a:p>
                    <a:p>
                      <a:pPr algn="ctr"/>
                      <a:r>
                        <a:rPr lang="es-CO" sz="2400" b="1" dirty="0">
                          <a:solidFill>
                            <a:srgbClr val="FFFF00"/>
                          </a:solidFill>
                          <a:effectLst>
                            <a:outerShdw blurRad="38100" dist="38100" dir="2700000" algn="tl">
                              <a:srgbClr val="000000">
                                <a:alpha val="43137"/>
                              </a:srgbClr>
                            </a:outerShdw>
                          </a:effectLst>
                          <a:latin typeface="Arial Narrow" pitchFamily="34" charset="0"/>
                        </a:rPr>
                        <a:t>(Art. 336 ET, modificado</a:t>
                      </a:r>
                      <a:r>
                        <a:rPr lang="es-CO" sz="2400" b="1" baseline="0" dirty="0">
                          <a:solidFill>
                            <a:srgbClr val="FFFF00"/>
                          </a:solidFill>
                          <a:effectLst>
                            <a:outerShdw blurRad="38100" dist="38100" dir="2700000" algn="tl">
                              <a:srgbClr val="000000">
                                <a:alpha val="43137"/>
                              </a:srgbClr>
                            </a:outerShdw>
                          </a:effectLst>
                          <a:latin typeface="Arial Narrow" pitchFamily="34" charset="0"/>
                        </a:rPr>
                        <a:t> por el art. 7 de la Ley 2277 de 2022</a:t>
                      </a:r>
                      <a:r>
                        <a:rPr lang="es-CO" sz="2400" b="1" dirty="0">
                          <a:solidFill>
                            <a:srgbClr val="FFFF00"/>
                          </a:solidFill>
                          <a:effectLst>
                            <a:outerShdw blurRad="38100" dist="38100" dir="2700000" algn="tl">
                              <a:srgbClr val="000000">
                                <a:alpha val="43137"/>
                              </a:srgbClr>
                            </a:outerShdw>
                          </a:effectLst>
                          <a:latin typeface="Arial Narrow" pitchFamily="34" charset="0"/>
                        </a:rPr>
                        <a:t>)</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761986969"/>
                  </a:ext>
                </a:extLst>
              </a:tr>
              <a:tr h="590291">
                <a:tc>
                  <a:txBody>
                    <a:bodyPr/>
                    <a:lstStyle/>
                    <a:p>
                      <a:pPr algn="just"/>
                      <a:r>
                        <a:rPr lang="es-ES" sz="1800" b="0" i="0" kern="1200" dirty="0">
                          <a:solidFill>
                            <a:schemeClr val="tx1"/>
                          </a:solidFill>
                          <a:effectLst/>
                          <a:latin typeface="Arial" panose="020B0604020202020204" pitchFamily="34" charset="0"/>
                          <a:ea typeface="+mn-ea"/>
                          <a:cs typeface="Arial" panose="020B0604020202020204" pitchFamily="34" charset="0"/>
                        </a:rPr>
                        <a:t>Para efectos de establecer la renta líquida de la cédula general, se seguirán las siguientes reglas:</a:t>
                      </a:r>
                      <a:endParaRPr lang="es-CO" sz="2200" b="1" i="0" u="sng" kern="1200" dirty="0">
                        <a:solidFill>
                          <a:srgbClr val="FF0000"/>
                        </a:solidFill>
                        <a:latin typeface="Arial" panose="020B0604020202020204" pitchFamily="34" charset="0"/>
                        <a:ea typeface="+mn-ea"/>
                        <a:cs typeface="Arial" panose="020B0604020202020204"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5987109"/>
                  </a:ext>
                </a:extLst>
              </a:tr>
            </a:tbl>
          </a:graphicData>
        </a:graphic>
      </p:graphicFrame>
    </p:spTree>
    <p:extLst>
      <p:ext uri="{BB962C8B-B14F-4D97-AF65-F5344CB8AC3E}">
        <p14:creationId xmlns:p14="http://schemas.microsoft.com/office/powerpoint/2010/main" val="2876849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738FA-8B90-DD64-6646-432D942FD192}"/>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6AF2A049-0D0D-35B7-91CA-1886A2E949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052A74E9-F89E-AE2A-7B79-9E433D957D7A}"/>
              </a:ext>
            </a:extLst>
          </p:cNvPr>
          <p:cNvPicPr>
            <a:picLocks noChangeAspect="1"/>
          </p:cNvPicPr>
          <p:nvPr/>
        </p:nvPicPr>
        <p:blipFill>
          <a:blip r:embed="rId3"/>
          <a:stretch>
            <a:fillRect/>
          </a:stretch>
        </p:blipFill>
        <p:spPr>
          <a:xfrm>
            <a:off x="10270209" y="6221303"/>
            <a:ext cx="1510396" cy="446954"/>
          </a:xfrm>
          <a:prstGeom prst="rect">
            <a:avLst/>
          </a:prstGeom>
        </p:spPr>
      </p:pic>
      <p:sp>
        <p:nvSpPr>
          <p:cNvPr id="4" name="CuadroTexto 3">
            <a:extLst>
              <a:ext uri="{FF2B5EF4-FFF2-40B4-BE49-F238E27FC236}">
                <a16:creationId xmlns:a16="http://schemas.microsoft.com/office/drawing/2014/main" id="{872959AB-BEC8-4FD3-991F-D68DD2C78F77}"/>
              </a:ext>
            </a:extLst>
          </p:cNvPr>
          <p:cNvSpPr txBox="1"/>
          <p:nvPr/>
        </p:nvSpPr>
        <p:spPr>
          <a:xfrm>
            <a:off x="438778" y="1695672"/>
            <a:ext cx="11314444" cy="4401205"/>
          </a:xfrm>
          <a:prstGeom prst="rect">
            <a:avLst/>
          </a:prstGeom>
          <a:solidFill>
            <a:schemeClr val="accent5">
              <a:lumMod val="20000"/>
              <a:lumOff val="80000"/>
            </a:schemeClr>
          </a:solidFill>
          <a:ln w="38100">
            <a:solidFill>
              <a:srgbClr val="002060"/>
            </a:solidFill>
          </a:ln>
        </p:spPr>
        <p:txBody>
          <a:bodyPr wrap="square">
            <a:spAutoFit/>
          </a:bodyPr>
          <a:lstStyle/>
          <a:p>
            <a:pPr algn="just"/>
            <a:r>
              <a:rPr lang="es-ES" sz="2000" b="1" i="0" dirty="0">
                <a:effectLst/>
                <a:latin typeface="Roboto Condensed" panose="02000000000000000000" pitchFamily="2" charset="0"/>
              </a:rPr>
              <a:t>ARTÍCULO 3°. MODIFICACIÓN DE LOS INCISOS 1 Y 2 DEL NUMERAL 1.1.2. DEL ARTÍCULO 1.2.1.20.3. DEL CAPÍTULO 20 DEL TÍTULO 1 DE LA PARTE 2 DEL LIBRO 1 DEL DECRETO 1625 DE 2016, ÚNICO REGLAMENTARIO EN MATERIA TRIBUTARIA. </a:t>
            </a:r>
            <a:r>
              <a:rPr lang="es-ES" sz="2000" b="0" i="0" dirty="0">
                <a:effectLst/>
                <a:latin typeface="Roboto Condensed" panose="02000000000000000000" pitchFamily="2" charset="0"/>
              </a:rPr>
              <a:t>Modifíquense los incisos 1 y 2 del numeral 1.1.2. del artículo 1.2.1.20.3. del Capítulo 20 del Título 1 de la Parte 2 del Libro 1 del Decreto 1625 de 2016, Único Reglamentario en Materia Tributaria, así:</a:t>
            </a:r>
          </a:p>
          <a:p>
            <a:pPr algn="just"/>
            <a:endParaRPr lang="es-ES" sz="2000" b="0" i="0" dirty="0">
              <a:effectLst/>
              <a:latin typeface="Roboto Condensed" panose="02000000000000000000" pitchFamily="2" charset="0"/>
            </a:endParaRPr>
          </a:p>
          <a:p>
            <a:pPr algn="just"/>
            <a:r>
              <a:rPr lang="es-ES" sz="2000" b="0" i="0" dirty="0">
                <a:effectLst/>
                <a:latin typeface="Roboto Condensed" panose="02000000000000000000" pitchFamily="2" charset="0"/>
              </a:rPr>
              <a:t>“1.1.2. Deducciones: Son las establecidas en el artículo 119, el inciso 6 del artículo 126-1, el inciso 2 del numeral 3 del artículo 336 y el artículo 387 del Estatuto Tributario.</a:t>
            </a:r>
          </a:p>
          <a:p>
            <a:pPr algn="just"/>
            <a:endParaRPr lang="es-ES" sz="2000" b="0" i="0" dirty="0">
              <a:effectLst/>
              <a:latin typeface="Roboto Condensed" panose="02000000000000000000" pitchFamily="2" charset="0"/>
            </a:endParaRPr>
          </a:p>
          <a:p>
            <a:pPr algn="just"/>
            <a:r>
              <a:rPr lang="es-ES" sz="2000" b="0" i="0" dirty="0">
                <a:effectLst/>
                <a:highlight>
                  <a:srgbClr val="FFFF00"/>
                </a:highlight>
                <a:latin typeface="Roboto Condensed" panose="02000000000000000000" pitchFamily="2" charset="0"/>
              </a:rPr>
              <a:t>La deducción por dependientes a que se refieren el inciso 2 del numeral 3 del artículo 336 y la del artículo 387 del Estatuto Tributario aplican únicamente a los ingresos provenientes de rentas de trabajo y un mismo dependiente solo dará lugar a una de estas dos deducciones</a:t>
            </a:r>
            <a:r>
              <a:rPr lang="es-ES" sz="2000" b="0" i="0" dirty="0">
                <a:effectLst/>
                <a:latin typeface="Roboto Condensed" panose="02000000000000000000" pitchFamily="2" charset="0"/>
              </a:rPr>
              <a:t>, </a:t>
            </a:r>
            <a:r>
              <a:rPr lang="es-ES" sz="2000" b="1" i="0" u="sng" dirty="0">
                <a:solidFill>
                  <a:srgbClr val="FF0000"/>
                </a:solidFill>
                <a:effectLst/>
                <a:latin typeface="Roboto Condensed" panose="02000000000000000000" pitchFamily="2" charset="0"/>
              </a:rPr>
              <a:t>excepto cuando se tenga rentas provenientes de una relación laboral y legal o reglamentaria, caso en el cual se podrá aplicar ambas deducciones por un mismo dependiente.”</a:t>
            </a:r>
          </a:p>
        </p:txBody>
      </p:sp>
      <p:sp>
        <p:nvSpPr>
          <p:cNvPr id="6" name="CuadroTexto 5">
            <a:extLst>
              <a:ext uri="{FF2B5EF4-FFF2-40B4-BE49-F238E27FC236}">
                <a16:creationId xmlns:a16="http://schemas.microsoft.com/office/drawing/2014/main" id="{65FB6D10-52A7-4617-9E29-9E2B41F1DF7A}"/>
              </a:ext>
            </a:extLst>
          </p:cNvPr>
          <p:cNvSpPr txBox="1"/>
          <p:nvPr/>
        </p:nvSpPr>
        <p:spPr>
          <a:xfrm>
            <a:off x="2964863" y="1084711"/>
            <a:ext cx="6094324" cy="461665"/>
          </a:xfrm>
          <a:prstGeom prst="rect">
            <a:avLst/>
          </a:prstGeom>
          <a:solidFill>
            <a:schemeClr val="accent5">
              <a:lumMod val="20000"/>
              <a:lumOff val="80000"/>
            </a:schemeClr>
          </a:solidFill>
          <a:ln w="38100">
            <a:solidFill>
              <a:srgbClr val="002060"/>
            </a:solidFill>
          </a:ln>
        </p:spPr>
        <p:txBody>
          <a:bodyPr wrap="square">
            <a:spAutoFit/>
          </a:bodyPr>
          <a:lstStyle/>
          <a:p>
            <a:pPr algn="ctr"/>
            <a:r>
              <a:rPr lang="es-ES" sz="2400" b="1" i="0" dirty="0">
                <a:solidFill>
                  <a:srgbClr val="343536"/>
                </a:solidFill>
                <a:effectLst/>
                <a:latin typeface="Roboto Condensed" panose="02000000000000000000" pitchFamily="2" charset="0"/>
              </a:rPr>
              <a:t>DECRETO 2231 DE 2023</a:t>
            </a:r>
            <a:r>
              <a:rPr lang="es-ES" sz="2400" dirty="0">
                <a:solidFill>
                  <a:srgbClr val="343536"/>
                </a:solidFill>
                <a:latin typeface="Roboto Condensed" panose="02000000000000000000" pitchFamily="2" charset="0"/>
              </a:rPr>
              <a:t> </a:t>
            </a:r>
            <a:r>
              <a:rPr lang="es-ES" sz="2400" b="0" i="0" dirty="0">
                <a:solidFill>
                  <a:srgbClr val="343536"/>
                </a:solidFill>
                <a:effectLst/>
                <a:latin typeface="Roboto Condensed" panose="02000000000000000000" pitchFamily="2" charset="0"/>
              </a:rPr>
              <a:t>(diciembre 22)</a:t>
            </a:r>
          </a:p>
        </p:txBody>
      </p:sp>
    </p:spTree>
    <p:extLst>
      <p:ext uri="{BB962C8B-B14F-4D97-AF65-F5344CB8AC3E}">
        <p14:creationId xmlns:p14="http://schemas.microsoft.com/office/powerpoint/2010/main" val="816088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4CE1B-06EA-10C6-8E49-34BE0998CBCE}"/>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70E85445-CEEE-A625-EEC8-DFFC139854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C75E83E6-BBB3-0E54-D718-CBA7E1D86CBE}"/>
              </a:ext>
            </a:extLst>
          </p:cNvPr>
          <p:cNvPicPr>
            <a:picLocks noChangeAspect="1"/>
          </p:cNvPicPr>
          <p:nvPr/>
        </p:nvPicPr>
        <p:blipFill>
          <a:blip r:embed="rId3"/>
          <a:stretch>
            <a:fillRect/>
          </a:stretch>
        </p:blipFill>
        <p:spPr>
          <a:xfrm>
            <a:off x="10270209" y="6221303"/>
            <a:ext cx="1510396" cy="446954"/>
          </a:xfrm>
          <a:prstGeom prst="rect">
            <a:avLst/>
          </a:prstGeom>
        </p:spPr>
      </p:pic>
      <p:sp>
        <p:nvSpPr>
          <p:cNvPr id="2" name="CuadroTexto 1">
            <a:extLst>
              <a:ext uri="{FF2B5EF4-FFF2-40B4-BE49-F238E27FC236}">
                <a16:creationId xmlns:a16="http://schemas.microsoft.com/office/drawing/2014/main" id="{D2AE7284-88E1-4B81-9C29-5F05B0E4DC43}"/>
              </a:ext>
            </a:extLst>
          </p:cNvPr>
          <p:cNvSpPr txBox="1"/>
          <p:nvPr/>
        </p:nvSpPr>
        <p:spPr>
          <a:xfrm>
            <a:off x="554829" y="2253714"/>
            <a:ext cx="11258550" cy="923330"/>
          </a:xfrm>
          <a:prstGeom prst="rect">
            <a:avLst/>
          </a:prstGeom>
          <a:solidFill>
            <a:schemeClr val="bg1"/>
          </a:solidFill>
        </p:spPr>
        <p:txBody>
          <a:bodyPr wrap="square">
            <a:spAutoFit/>
          </a:bodyPr>
          <a:lstStyle/>
          <a:p>
            <a:pPr algn="just"/>
            <a:r>
              <a:rPr lang="es-ES" b="1" dirty="0">
                <a:latin typeface="Arial" panose="020B0604020202020204" pitchFamily="34" charset="0"/>
                <a:cs typeface="Arial" panose="020B0604020202020204" pitchFamily="34" charset="0"/>
              </a:rPr>
              <a:t>1. ¿Qué alcance tiene la expresión «Sin perjuicio de lo establecido en el inciso 2 del artículo 387 del Estatuto Tributario»? </a:t>
            </a:r>
            <a:r>
              <a:rPr lang="es-ES" b="1" dirty="0">
                <a:solidFill>
                  <a:schemeClr val="bg1"/>
                </a:solidFill>
                <a:highlight>
                  <a:srgbClr val="0000FF"/>
                </a:highlight>
                <a:latin typeface="Arial" panose="020B0604020202020204" pitchFamily="34" charset="0"/>
                <a:cs typeface="Arial" panose="020B0604020202020204" pitchFamily="34" charset="0"/>
              </a:rPr>
              <a:t>¿La deducción por dependientes está sujeta a los límites previstos en el inciso 1° del numeral 3 del artículo 336 del Estatuto Tributario? </a:t>
            </a:r>
            <a:endParaRPr lang="es-CO" b="1" dirty="0">
              <a:solidFill>
                <a:schemeClr val="bg1"/>
              </a:solidFill>
              <a:highlight>
                <a:srgbClr val="0000FF"/>
              </a:highlight>
              <a:latin typeface="Arial" panose="020B0604020202020204" pitchFamily="34" charset="0"/>
              <a:cs typeface="Arial" panose="020B0604020202020204" pitchFamily="34" charset="0"/>
            </a:endParaRPr>
          </a:p>
        </p:txBody>
      </p:sp>
      <p:sp>
        <p:nvSpPr>
          <p:cNvPr id="5" name="CuadroTexto 4">
            <a:extLst>
              <a:ext uri="{FF2B5EF4-FFF2-40B4-BE49-F238E27FC236}">
                <a16:creationId xmlns:a16="http://schemas.microsoft.com/office/drawing/2014/main" id="{A8A15AE9-04AC-4C7E-BAD6-57BB9A289E1F}"/>
              </a:ext>
            </a:extLst>
          </p:cNvPr>
          <p:cNvSpPr txBox="1"/>
          <p:nvPr/>
        </p:nvSpPr>
        <p:spPr>
          <a:xfrm>
            <a:off x="554830" y="3284992"/>
            <a:ext cx="11258550" cy="2862322"/>
          </a:xfrm>
          <a:prstGeom prst="rect">
            <a:avLst/>
          </a:prstGeom>
          <a:solidFill>
            <a:schemeClr val="bg1"/>
          </a:solidFill>
        </p:spPr>
        <p:txBody>
          <a:bodyPr wrap="square">
            <a:spAutoFit/>
          </a:bodyPr>
          <a:lstStyle/>
          <a:p>
            <a:r>
              <a:rPr lang="es-ES" dirty="0">
                <a:latin typeface="Arial" panose="020B0604020202020204" pitchFamily="34" charset="0"/>
                <a:cs typeface="Arial" panose="020B0604020202020204" pitchFamily="34" charset="0"/>
              </a:rPr>
              <a:t>La expresión del inciso segundo del artículo 336 ibidem implica que, en adición a la deducción por dependientes prevista en el inciso 2° del artículo 387 del Estatuto Tributario, el artículo 336 ibidem también contempla otra deducción por dependientes, </a:t>
            </a:r>
            <a:r>
              <a:rPr lang="es-ES" b="1" u="sng" dirty="0">
                <a:latin typeface="Arial" panose="020B0604020202020204" pitchFamily="34" charset="0"/>
                <a:cs typeface="Arial" panose="020B0604020202020204" pitchFamily="34" charset="0"/>
              </a:rPr>
              <a:t>con sus propias características; a saber, entre otras, que no está sometida a los límites porcentual (40%) y absoluto (1.340 UVT anuales) del inciso 1° del mismo numeral 3. </a:t>
            </a:r>
          </a:p>
          <a:p>
            <a:r>
              <a:rPr lang="es-ES" dirty="0">
                <a:latin typeface="Arial" panose="020B0604020202020204" pitchFamily="34" charset="0"/>
                <a:cs typeface="Arial" panose="020B0604020202020204" pitchFamily="34" charset="0"/>
              </a:rPr>
              <a:t>(…)</a:t>
            </a:r>
          </a:p>
          <a:p>
            <a:r>
              <a:rPr lang="es-ES" dirty="0">
                <a:latin typeface="Arial" panose="020B0604020202020204" pitchFamily="34" charset="0"/>
                <a:cs typeface="Arial" panose="020B0604020202020204" pitchFamily="34" charset="0"/>
              </a:rPr>
              <a:t>Por ende, </a:t>
            </a:r>
            <a:r>
              <a:rPr lang="es-ES" dirty="0">
                <a:highlight>
                  <a:srgbClr val="00FFFF"/>
                </a:highlight>
                <a:latin typeface="Arial" panose="020B0604020202020204" pitchFamily="34" charset="0"/>
                <a:cs typeface="Arial" panose="020B0604020202020204" pitchFamily="34" charset="0"/>
              </a:rPr>
              <a:t>diferentes contribuyentes podrán tomar la deducción por dependientes (tanto la prevista en el artículo 336 del Estatuto Tributario como la contenida en el artículo 387 ibidem), siempre que tengan derecho a ello, lo cual podrá ser fiscalizado e investigado por la Administración Tributaria atendiendo lo consagrado en el artículo 684 ibidem.</a:t>
            </a:r>
          </a:p>
        </p:txBody>
      </p:sp>
      <p:sp>
        <p:nvSpPr>
          <p:cNvPr id="7" name="CuadroTexto 6">
            <a:extLst>
              <a:ext uri="{FF2B5EF4-FFF2-40B4-BE49-F238E27FC236}">
                <a16:creationId xmlns:a16="http://schemas.microsoft.com/office/drawing/2014/main" id="{B967F2A4-E3E9-4DB2-A81E-E4E4640FBF8B}"/>
              </a:ext>
            </a:extLst>
          </p:cNvPr>
          <p:cNvSpPr txBox="1"/>
          <p:nvPr/>
        </p:nvSpPr>
        <p:spPr>
          <a:xfrm>
            <a:off x="588167" y="1764411"/>
            <a:ext cx="6096000" cy="369332"/>
          </a:xfrm>
          <a:prstGeom prst="rect">
            <a:avLst/>
          </a:prstGeom>
          <a:noFill/>
        </p:spPr>
        <p:txBody>
          <a:bodyPr wrap="square">
            <a:spAutoFit/>
          </a:bodyPr>
          <a:lstStyle/>
          <a:p>
            <a:r>
              <a:rPr lang="es-CO" b="1" dirty="0">
                <a:latin typeface="Arial Black" panose="020B0A04020102020204" pitchFamily="34" charset="0"/>
              </a:rPr>
              <a:t>II. DEDUCCIÓN POR DEPENDIENTES</a:t>
            </a:r>
          </a:p>
        </p:txBody>
      </p:sp>
      <p:sp>
        <p:nvSpPr>
          <p:cNvPr id="9" name="CuadroTexto 8">
            <a:extLst>
              <a:ext uri="{FF2B5EF4-FFF2-40B4-BE49-F238E27FC236}">
                <a16:creationId xmlns:a16="http://schemas.microsoft.com/office/drawing/2014/main" id="{4E76BA31-F8BB-408B-AD61-03903D3E4D94}"/>
              </a:ext>
            </a:extLst>
          </p:cNvPr>
          <p:cNvSpPr txBox="1"/>
          <p:nvPr/>
        </p:nvSpPr>
        <p:spPr>
          <a:xfrm>
            <a:off x="588167" y="969893"/>
            <a:ext cx="11101387" cy="707886"/>
          </a:xfrm>
          <a:prstGeom prst="rect">
            <a:avLst/>
          </a:prstGeom>
          <a:solidFill>
            <a:schemeClr val="bg1">
              <a:lumMod val="95000"/>
            </a:schemeClr>
          </a:solidFill>
          <a:ln w="57150">
            <a:solidFill>
              <a:srgbClr val="C00000"/>
            </a:solidFill>
          </a:ln>
        </p:spPr>
        <p:txBody>
          <a:bodyPr wrap="square">
            <a:spAutoFit/>
          </a:bodyPr>
          <a:lstStyle/>
          <a:p>
            <a:pPr algn="ctr"/>
            <a:r>
              <a:rPr lang="es-ES" sz="2000" b="1" dirty="0">
                <a:latin typeface="Arial" panose="020B0604020202020204" pitchFamily="34" charset="0"/>
                <a:cs typeface="Arial" panose="020B0604020202020204" pitchFamily="34" charset="0"/>
              </a:rPr>
              <a:t>COMPILACIÓN DE LA DOCTRINA OFICIAL SOBRE LA LEY 2277 DE 2022 (3ª versión)</a:t>
            </a:r>
          </a:p>
          <a:p>
            <a:pPr algn="ctr"/>
            <a:r>
              <a:rPr lang="es-ES" sz="2000" b="1" dirty="0">
                <a:latin typeface="Arial" panose="020B0604020202020204" pitchFamily="34" charset="0"/>
                <a:cs typeface="Arial" panose="020B0604020202020204" pitchFamily="34" charset="0"/>
              </a:rPr>
              <a:t>Radicado Virtual 000I2024003028, Febrero 14 de 2024 </a:t>
            </a:r>
            <a:endParaRPr lang="es-CO"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5066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63518C47-4E49-8B42-A54D-2DFD3D2C4D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EE42DFA2-849A-6A4C-A61D-2FFB42BBB136}"/>
              </a:ext>
            </a:extLst>
          </p:cNvPr>
          <p:cNvSpPr txBox="1"/>
          <p:nvPr/>
        </p:nvSpPr>
        <p:spPr>
          <a:xfrm>
            <a:off x="972800" y="1127540"/>
            <a:ext cx="10246396" cy="523220"/>
          </a:xfrm>
          <a:prstGeom prst="rect">
            <a:avLst/>
          </a:prstGeom>
          <a:noFill/>
        </p:spPr>
        <p:txBody>
          <a:bodyPr wrap="square">
            <a:spAutoFit/>
          </a:bodyPr>
          <a:lstStyle/>
          <a:p>
            <a:r>
              <a:rPr lang="es-MX" sz="2800" b="1" dirty="0">
                <a:solidFill>
                  <a:srgbClr val="4666FF"/>
                </a:solidFill>
                <a:latin typeface="Open Sans ExtraBold" pitchFamily="2" charset="0"/>
                <a:ea typeface="Open Sans ExtraBold" pitchFamily="2" charset="0"/>
                <a:cs typeface="Open Sans ExtraBold" pitchFamily="2" charset="0"/>
              </a:rPr>
              <a:t>Los ingresos son base de la Renta Líquida (Art. 26 ET) </a:t>
            </a:r>
            <a:endParaRPr lang="es-CO" sz="2800" b="1" dirty="0">
              <a:solidFill>
                <a:srgbClr val="4666FF"/>
              </a:solidFill>
              <a:latin typeface="Open Sans ExtraBold" pitchFamily="2" charset="0"/>
              <a:ea typeface="Open Sans ExtraBold" pitchFamily="2" charset="0"/>
              <a:cs typeface="Open Sans ExtraBold" pitchFamily="2" charset="0"/>
            </a:endParaRPr>
          </a:p>
        </p:txBody>
      </p:sp>
      <p:pic>
        <p:nvPicPr>
          <p:cNvPr id="11" name="Imagen 10">
            <a:extLst>
              <a:ext uri="{FF2B5EF4-FFF2-40B4-BE49-F238E27FC236}">
                <a16:creationId xmlns:a16="http://schemas.microsoft.com/office/drawing/2014/main" id="{A6210ADD-D971-B448-9DDB-BF1E51F0F3E8}"/>
              </a:ext>
            </a:extLst>
          </p:cNvPr>
          <p:cNvPicPr>
            <a:picLocks noChangeAspect="1"/>
          </p:cNvPicPr>
          <p:nvPr/>
        </p:nvPicPr>
        <p:blipFill>
          <a:blip r:embed="rId3"/>
          <a:stretch>
            <a:fillRect/>
          </a:stretch>
        </p:blipFill>
        <p:spPr>
          <a:xfrm>
            <a:off x="10270209" y="6221303"/>
            <a:ext cx="1510396" cy="446954"/>
          </a:xfrm>
          <a:prstGeom prst="rect">
            <a:avLst/>
          </a:prstGeom>
        </p:spPr>
      </p:pic>
      <p:sp>
        <p:nvSpPr>
          <p:cNvPr id="15" name="Rectángulo 14">
            <a:extLst>
              <a:ext uri="{FF2B5EF4-FFF2-40B4-BE49-F238E27FC236}">
                <a16:creationId xmlns:a16="http://schemas.microsoft.com/office/drawing/2014/main" id="{AE3E4D2E-5CAD-9449-A7B0-4DE2D6E1807B}"/>
              </a:ext>
            </a:extLst>
          </p:cNvPr>
          <p:cNvSpPr/>
          <p:nvPr/>
        </p:nvSpPr>
        <p:spPr>
          <a:xfrm rot="5400000">
            <a:off x="783647" y="1369106"/>
            <a:ext cx="424025"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aphicFrame>
        <p:nvGraphicFramePr>
          <p:cNvPr id="2" name="Tabla 6">
            <a:extLst>
              <a:ext uri="{FF2B5EF4-FFF2-40B4-BE49-F238E27FC236}">
                <a16:creationId xmlns:a16="http://schemas.microsoft.com/office/drawing/2014/main" id="{78867C01-3CA3-6073-C7F1-5902237012FC}"/>
              </a:ext>
            </a:extLst>
          </p:cNvPr>
          <p:cNvGraphicFramePr>
            <a:graphicFrameLocks/>
          </p:cNvGraphicFramePr>
          <p:nvPr>
            <p:extLst>
              <p:ext uri="{D42A27DB-BD31-4B8C-83A1-F6EECF244321}">
                <p14:modId xmlns:p14="http://schemas.microsoft.com/office/powerpoint/2010/main" val="3760534829"/>
              </p:ext>
            </p:extLst>
          </p:nvPr>
        </p:nvGraphicFramePr>
        <p:xfrm>
          <a:off x="1018519" y="1705441"/>
          <a:ext cx="10515600" cy="4389120"/>
        </p:xfrm>
        <a:graphic>
          <a:graphicData uri="http://schemas.openxmlformats.org/drawingml/2006/table">
            <a:tbl>
              <a:tblPr firstRow="1" bandRow="1">
                <a:tableStyleId>{5940675A-B579-460E-94D1-54222C63F5DA}</a:tableStyleId>
              </a:tblPr>
              <a:tblGrid>
                <a:gridCol w="9538252">
                  <a:extLst>
                    <a:ext uri="{9D8B030D-6E8A-4147-A177-3AD203B41FA5}">
                      <a16:colId xmlns:a16="http://schemas.microsoft.com/office/drawing/2014/main" val="3158912308"/>
                    </a:ext>
                  </a:extLst>
                </a:gridCol>
                <a:gridCol w="977348">
                  <a:extLst>
                    <a:ext uri="{9D8B030D-6E8A-4147-A177-3AD203B41FA5}">
                      <a16:colId xmlns:a16="http://schemas.microsoft.com/office/drawing/2014/main" val="4173847447"/>
                    </a:ext>
                  </a:extLst>
                </a:gridCol>
              </a:tblGrid>
              <a:tr h="305479">
                <a:tc>
                  <a:txBody>
                    <a:bodyPr/>
                    <a:lstStyle/>
                    <a:p>
                      <a:r>
                        <a:rPr lang="es-CO" sz="1800" dirty="0">
                          <a:latin typeface="Arial" panose="020B0604020202020204" pitchFamily="34" charset="0"/>
                          <a:cs typeface="Arial" panose="020B0604020202020204" pitchFamily="34" charset="0"/>
                        </a:rPr>
                        <a:t>Ingresos Ordinarios y Extraordinarios </a:t>
                      </a:r>
                    </a:p>
                  </a:txBody>
                  <a:tcPr>
                    <a:lnR w="12700" cap="flat" cmpd="sng" algn="ctr">
                      <a:solidFill>
                        <a:schemeClr val="tx1"/>
                      </a:solidFill>
                      <a:prstDash val="sysDot"/>
                      <a:round/>
                      <a:headEnd type="none" w="med" len="med"/>
                      <a:tailEnd type="none" w="med" len="med"/>
                    </a:lnR>
                    <a:lnB w="12700" cap="flat" cmpd="sng" algn="ctr">
                      <a:solidFill>
                        <a:schemeClr val="tx1"/>
                      </a:solidFill>
                      <a:prstDash val="sysDot"/>
                      <a:round/>
                      <a:headEnd type="none" w="med" len="med"/>
                      <a:tailEnd type="none" w="med" len="med"/>
                    </a:lnB>
                    <a:solidFill>
                      <a:schemeClr val="accent5">
                        <a:lumMod val="20000"/>
                        <a:lumOff val="80000"/>
                      </a:schemeClr>
                    </a:solidFill>
                  </a:tcPr>
                </a:tc>
                <a:tc>
                  <a:txBody>
                    <a:bodyPr/>
                    <a:lstStyle/>
                    <a:p>
                      <a:pPr algn="r"/>
                      <a:r>
                        <a:rPr lang="es-CO" sz="1800" b="1" dirty="0">
                          <a:latin typeface="Arial" panose="020B0604020202020204" pitchFamily="34" charset="0"/>
                          <a:cs typeface="Arial" panose="020B0604020202020204" pitchFamily="34" charset="0"/>
                        </a:rPr>
                        <a:t>$XXX</a:t>
                      </a:r>
                    </a:p>
                  </a:txBody>
                  <a:tcPr>
                    <a:lnL w="12700" cap="flat" cmpd="sng" algn="ctr">
                      <a:solidFill>
                        <a:schemeClr val="tx1"/>
                      </a:solidFill>
                      <a:prstDash val="sysDot"/>
                      <a:round/>
                      <a:headEnd type="none" w="med" len="med"/>
                      <a:tailEnd type="none" w="med" len="med"/>
                    </a:lnL>
                    <a:lnB w="12700" cap="flat" cmpd="sng" algn="ctr">
                      <a:solidFill>
                        <a:schemeClr val="tx1"/>
                      </a:solidFill>
                      <a:prstDash val="sysDot"/>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680171542"/>
                  </a:ext>
                </a:extLst>
              </a:tr>
              <a:tr h="305479">
                <a:tc>
                  <a:txBody>
                    <a:bodyPr/>
                    <a:lstStyle/>
                    <a:p>
                      <a:pPr marL="742950" lvl="1" indent="-285750">
                        <a:buFont typeface="Wingdings" panose="05000000000000000000" pitchFamily="2" charset="2"/>
                        <a:buChar char="ü"/>
                      </a:pPr>
                      <a:r>
                        <a:rPr lang="es-CO" sz="1800" dirty="0">
                          <a:latin typeface="Arial Narrow" panose="020B0606020202030204" pitchFamily="34" charset="0"/>
                        </a:rPr>
                        <a:t>Realizados en el año</a:t>
                      </a: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5">
                        <a:lumMod val="20000"/>
                        <a:lumOff val="80000"/>
                      </a:schemeClr>
                    </a:solidFill>
                  </a:tcPr>
                </a:tc>
                <a:tc>
                  <a:txBody>
                    <a:bodyPr/>
                    <a:lstStyle/>
                    <a:p>
                      <a:pPr algn="r"/>
                      <a:r>
                        <a:rPr kumimoji="0" lang="es-CO" sz="1800" b="1" i="0" u="none" strike="noStrike" kern="1200" cap="none" spc="0" normalizeH="0" baseline="0" noProof="0">
                          <a:ln>
                            <a:noFill/>
                          </a:ln>
                          <a:solidFill>
                            <a:prstClr val="black"/>
                          </a:solidFill>
                          <a:effectLst/>
                          <a:uLnTx/>
                          <a:uFillTx/>
                          <a:latin typeface="Calibri" panose="020F0502020204030204"/>
                          <a:ea typeface="+mn-ea"/>
                          <a:cs typeface="+mn-cs"/>
                        </a:rPr>
                        <a:t>$XXX</a:t>
                      </a:r>
                      <a:endParaRPr lang="es-CO" sz="1800" dirty="0"/>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777171713"/>
                  </a:ext>
                </a:extLst>
              </a:tr>
              <a:tr h="305479">
                <a:tc>
                  <a:txBody>
                    <a:bodyPr/>
                    <a:lstStyle/>
                    <a:p>
                      <a:pPr marL="742950" lvl="1" indent="-285750">
                        <a:buFont typeface="Wingdings" panose="05000000000000000000" pitchFamily="2" charset="2"/>
                        <a:buChar char="ü"/>
                      </a:pPr>
                      <a:r>
                        <a:rPr lang="es-CO" sz="1800" b="0" i="0" kern="1200" dirty="0">
                          <a:solidFill>
                            <a:schemeClr val="tx1"/>
                          </a:solidFill>
                          <a:effectLst/>
                          <a:latin typeface="Arial Narrow" panose="020B0606020202030204" pitchFamily="34" charset="0"/>
                          <a:ea typeface="+mn-ea"/>
                          <a:cs typeface="+mn-cs"/>
                        </a:rPr>
                        <a:t>susceptibles de producir un incremento neto del patrimonio en el momento de su percepción</a:t>
                      </a:r>
                      <a:endParaRPr lang="es-CO" sz="1800" dirty="0">
                        <a:latin typeface="Arial Narrow" panose="020B0606020202030204" pitchFamily="34" charset="0"/>
                      </a:endParaRP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5">
                        <a:lumMod val="20000"/>
                        <a:lumOff val="80000"/>
                      </a:schemeClr>
                    </a:solidFill>
                  </a:tcPr>
                </a:tc>
                <a:tc>
                  <a:txBody>
                    <a:bodyPr/>
                    <a:lstStyle/>
                    <a:p>
                      <a:pPr algn="r"/>
                      <a:r>
                        <a:rPr kumimoji="0" lang="es-CO" sz="1800" b="1" i="0" u="none" strike="noStrike" kern="1200" cap="none" spc="0" normalizeH="0" baseline="0" noProof="0">
                          <a:ln>
                            <a:noFill/>
                          </a:ln>
                          <a:solidFill>
                            <a:prstClr val="black"/>
                          </a:solidFill>
                          <a:effectLst/>
                          <a:uLnTx/>
                          <a:uFillTx/>
                          <a:latin typeface="Calibri" panose="020F0502020204030204"/>
                          <a:ea typeface="+mn-ea"/>
                          <a:cs typeface="+mn-cs"/>
                        </a:rPr>
                        <a:t>$XXX</a:t>
                      </a:r>
                      <a:endParaRPr lang="es-CO" sz="1800" dirty="0"/>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634486745"/>
                  </a:ext>
                </a:extLst>
              </a:tr>
              <a:tr h="305479">
                <a:tc>
                  <a:txBody>
                    <a:bodyPr/>
                    <a:lstStyle/>
                    <a:p>
                      <a:pPr marL="742950" lvl="1" indent="-285750">
                        <a:buFont typeface="Wingdings" panose="05000000000000000000" pitchFamily="2" charset="2"/>
                        <a:buChar char="ü"/>
                      </a:pPr>
                      <a:r>
                        <a:rPr lang="es-CO" sz="1800" b="0" i="0" kern="1200" dirty="0">
                          <a:solidFill>
                            <a:schemeClr val="tx1"/>
                          </a:solidFill>
                          <a:effectLst/>
                          <a:latin typeface="Arial Narrow" panose="020B0606020202030204" pitchFamily="34" charset="0"/>
                          <a:ea typeface="+mn-ea"/>
                          <a:cs typeface="+mn-cs"/>
                        </a:rPr>
                        <a:t>que no hayan sido expresamente exceptuados</a:t>
                      </a:r>
                      <a:endParaRPr lang="es-CO" sz="1800" dirty="0">
                        <a:latin typeface="Arial Narrow" panose="020B0606020202030204" pitchFamily="34" charset="0"/>
                      </a:endParaRP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5">
                        <a:lumMod val="20000"/>
                        <a:lumOff val="8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rPr>
                        <a:t>$XXX</a:t>
                      </a:r>
                      <a:endParaRPr lang="es-CO" sz="1800" dirty="0"/>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602083280"/>
                  </a:ext>
                </a:extLst>
              </a:tr>
              <a:tr h="305479">
                <a:tc>
                  <a:txBody>
                    <a:bodyPr/>
                    <a:lstStyle/>
                    <a:p>
                      <a:r>
                        <a:rPr lang="es-CO" sz="1800" dirty="0">
                          <a:latin typeface="Arial" panose="020B0604020202020204" pitchFamily="34" charset="0"/>
                          <a:cs typeface="Arial" panose="020B0604020202020204" pitchFamily="34" charset="0"/>
                        </a:rPr>
                        <a:t>(-) Devoluciones, rebajas y descuentos</a:t>
                      </a: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3">
                        <a:lumMod val="20000"/>
                        <a:lumOff val="8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$XXX</a:t>
                      </a:r>
                      <a:endParaRPr lang="es-CO" sz="1800" dirty="0">
                        <a:latin typeface="Arial" panose="020B0604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435927453"/>
                  </a:ext>
                </a:extLst>
              </a:tr>
              <a:tr h="305479">
                <a:tc>
                  <a:txBody>
                    <a:bodyPr/>
                    <a:lstStyle/>
                    <a:p>
                      <a:r>
                        <a:rPr lang="es-CO" sz="1800" dirty="0">
                          <a:latin typeface="Arial" panose="020B0604020202020204" pitchFamily="34" charset="0"/>
                          <a:cs typeface="Arial" panose="020B0604020202020204" pitchFamily="34" charset="0"/>
                        </a:rPr>
                        <a:t>(=) Ingresos Netos</a:t>
                      </a: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3">
                        <a:lumMod val="20000"/>
                        <a:lumOff val="8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$XXX</a:t>
                      </a:r>
                      <a:endParaRPr lang="es-CO" sz="1800" dirty="0">
                        <a:latin typeface="Arial" panose="020B0604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180459749"/>
                  </a:ext>
                </a:extLst>
              </a:tr>
              <a:tr h="305479">
                <a:tc>
                  <a:txBody>
                    <a:bodyPr/>
                    <a:lstStyle/>
                    <a:p>
                      <a:r>
                        <a:rPr lang="es-CO" sz="1800" dirty="0">
                          <a:latin typeface="Arial" panose="020B0604020202020204" pitchFamily="34" charset="0"/>
                          <a:cs typeface="Arial" panose="020B0604020202020204" pitchFamily="34" charset="0"/>
                        </a:rPr>
                        <a:t>(-) Costos </a:t>
                      </a: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6">
                        <a:lumMod val="20000"/>
                        <a:lumOff val="8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$XXX</a:t>
                      </a:r>
                      <a:endParaRPr lang="es-CO" sz="1800" dirty="0">
                        <a:latin typeface="Arial" panose="020B0604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641122786"/>
                  </a:ext>
                </a:extLst>
              </a:tr>
              <a:tr h="305479">
                <a:tc>
                  <a:txBody>
                    <a:bodyPr/>
                    <a:lstStyle/>
                    <a:p>
                      <a:pPr marL="742950" lvl="1" indent="-285750">
                        <a:buFont typeface="Wingdings" panose="05000000000000000000" pitchFamily="2" charset="2"/>
                        <a:buChar char="ü"/>
                      </a:pPr>
                      <a:r>
                        <a:rPr lang="es-CO" sz="1800" dirty="0">
                          <a:latin typeface="Arial Narrow" panose="020B0606020202030204" pitchFamily="34" charset="0"/>
                        </a:rPr>
                        <a:t>Realizados</a:t>
                      </a: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6">
                        <a:lumMod val="20000"/>
                        <a:lumOff val="8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rPr>
                        <a:t>$XXX</a:t>
                      </a:r>
                      <a:endParaRPr lang="es-CO" sz="1800" dirty="0"/>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904779213"/>
                  </a:ext>
                </a:extLst>
              </a:tr>
              <a:tr h="305479">
                <a:tc>
                  <a:txBody>
                    <a:bodyPr/>
                    <a:lstStyle/>
                    <a:p>
                      <a:pPr marL="742950" lvl="1" indent="-285750">
                        <a:buFont typeface="Wingdings" panose="05000000000000000000" pitchFamily="2" charset="2"/>
                        <a:buChar char="ü"/>
                      </a:pPr>
                      <a:r>
                        <a:rPr lang="es-CO" sz="1800" dirty="0">
                          <a:latin typeface="Arial Narrow" panose="020B0606020202030204" pitchFamily="34" charset="0"/>
                        </a:rPr>
                        <a:t>Imputables a los ingresos</a:t>
                      </a: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6">
                        <a:lumMod val="20000"/>
                        <a:lumOff val="8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rPr>
                        <a:t>$XXX</a:t>
                      </a:r>
                      <a:endParaRPr lang="es-CO" sz="1800" dirty="0"/>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95300866"/>
                  </a:ext>
                </a:extLst>
              </a:tr>
              <a:tr h="305479">
                <a:tc>
                  <a:txBody>
                    <a:bodyPr/>
                    <a:lstStyle/>
                    <a:p>
                      <a:r>
                        <a:rPr lang="es-CO" sz="1800" dirty="0">
                          <a:latin typeface="Arial" panose="020B0604020202020204" pitchFamily="34" charset="0"/>
                          <a:cs typeface="Arial" panose="020B0604020202020204" pitchFamily="34" charset="0"/>
                        </a:rPr>
                        <a:t>(=) RENTA BRUTA</a:t>
                      </a: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4">
                        <a:lumMod val="20000"/>
                        <a:lumOff val="8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$XXX</a:t>
                      </a:r>
                      <a:endParaRPr lang="es-CO" sz="1800" dirty="0">
                        <a:latin typeface="Arial" panose="020B0604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10331690"/>
                  </a:ext>
                </a:extLst>
              </a:tr>
              <a:tr h="305479">
                <a:tc>
                  <a:txBody>
                    <a:bodyPr/>
                    <a:lstStyle/>
                    <a:p>
                      <a:r>
                        <a:rPr lang="es-CO" sz="1800" dirty="0">
                          <a:latin typeface="Arial" panose="020B0604020202020204" pitchFamily="34" charset="0"/>
                          <a:cs typeface="Arial" panose="020B0604020202020204" pitchFamily="34" charset="0"/>
                        </a:rPr>
                        <a:t>(-) Deducciones</a:t>
                      </a: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2">
                        <a:lumMod val="40000"/>
                        <a:lumOff val="6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$XXX</a:t>
                      </a:r>
                      <a:endParaRPr lang="es-CO" sz="1800" dirty="0">
                        <a:latin typeface="Arial" panose="020B0604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3512785019"/>
                  </a:ext>
                </a:extLst>
              </a:tr>
              <a:tr h="305479">
                <a:tc>
                  <a:txBody>
                    <a:bodyPr/>
                    <a:lstStyle/>
                    <a:p>
                      <a:r>
                        <a:rPr lang="es-CO" sz="1800" b="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Renta Líquida</a:t>
                      </a:r>
                    </a:p>
                  </a:txBody>
                  <a:tcPr>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solidFill>
                      <a:srgbClr val="FFFF00"/>
                    </a:solidFill>
                  </a:tcPr>
                </a:tc>
                <a:tc>
                  <a:txBody>
                    <a:bodyPr/>
                    <a:lstStyle/>
                    <a:p>
                      <a:pPr algn="r"/>
                      <a:r>
                        <a:rPr kumimoji="0" lang="es-CO" sz="18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XX</a:t>
                      </a:r>
                      <a:endParaRPr lang="es-CO" sz="1800" b="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solidFill>
                      <a:srgbClr val="FFFF00"/>
                    </a:solidFill>
                  </a:tcPr>
                </a:tc>
                <a:extLst>
                  <a:ext uri="{0D108BD9-81ED-4DB2-BD59-A6C34878D82A}">
                    <a16:rowId xmlns:a16="http://schemas.microsoft.com/office/drawing/2014/main" val="651797257"/>
                  </a:ext>
                </a:extLst>
              </a:tr>
            </a:tbl>
          </a:graphicData>
        </a:graphic>
      </p:graphicFrame>
    </p:spTree>
    <p:extLst>
      <p:ext uri="{BB962C8B-B14F-4D97-AF65-F5344CB8AC3E}">
        <p14:creationId xmlns:p14="http://schemas.microsoft.com/office/powerpoint/2010/main" val="38461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B6221-9D59-01C4-272E-C87CC379784C}"/>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4615A9B9-1D45-6F5A-F505-BBDFA722FA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521BFE4E-44D2-A970-50AB-4D2EC8AE5404}"/>
              </a:ext>
            </a:extLst>
          </p:cNvPr>
          <p:cNvPicPr>
            <a:picLocks noChangeAspect="1"/>
          </p:cNvPicPr>
          <p:nvPr/>
        </p:nvPicPr>
        <p:blipFill>
          <a:blip r:embed="rId3"/>
          <a:stretch>
            <a:fillRect/>
          </a:stretch>
        </p:blipFill>
        <p:spPr>
          <a:xfrm>
            <a:off x="10270209" y="6221303"/>
            <a:ext cx="1510396" cy="446954"/>
          </a:xfrm>
          <a:prstGeom prst="rect">
            <a:avLst/>
          </a:prstGeom>
        </p:spPr>
      </p:pic>
      <p:sp>
        <p:nvSpPr>
          <p:cNvPr id="4" name="Marcador de contenido 3">
            <a:extLst>
              <a:ext uri="{FF2B5EF4-FFF2-40B4-BE49-F238E27FC236}">
                <a16:creationId xmlns:a16="http://schemas.microsoft.com/office/drawing/2014/main" id="{39C83149-DC0B-4550-BE5D-2049FAFD1C35}"/>
              </a:ext>
            </a:extLst>
          </p:cNvPr>
          <p:cNvSpPr txBox="1">
            <a:spLocks/>
          </p:cNvSpPr>
          <p:nvPr/>
        </p:nvSpPr>
        <p:spPr>
          <a:xfrm>
            <a:off x="261196" y="1744595"/>
            <a:ext cx="11675165" cy="4351404"/>
          </a:xfrm>
          <a:prstGeom prst="rect">
            <a:avLst/>
          </a:prstGeom>
          <a:solidFill>
            <a:srgbClr val="002060"/>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CO" sz="3200" b="1" i="1">
                <a:solidFill>
                  <a:srgbClr val="FFFF00"/>
                </a:solidFill>
                <a:effectLst>
                  <a:outerShdw blurRad="38100" dist="38100" dir="2700000" algn="tl">
                    <a:srgbClr val="000000">
                      <a:alpha val="43137"/>
                    </a:srgbClr>
                  </a:outerShdw>
                </a:effectLst>
              </a:rPr>
              <a:t>5.</a:t>
            </a:r>
            <a:r>
              <a:rPr lang="es-CO" sz="3200" i="1">
                <a:solidFill>
                  <a:srgbClr val="FFFF00"/>
                </a:solidFill>
              </a:rPr>
              <a:t> Las personas naturales que declaren ingresos de la cédula general a los que se refiere el artículo 335 de este Estatuto, que adquieran bienes y/o servicios, </a:t>
            </a:r>
            <a:r>
              <a:rPr lang="es-CO" sz="3200" b="1" i="1" u="sng">
                <a:solidFill>
                  <a:srgbClr val="FFFF00"/>
                </a:solidFill>
              </a:rPr>
              <a:t>podrán solicitar como deducción en el impuesto sobre la renta, independientemente que tenga o no relación de causalidad con la actividad productora de renta del contribuyente, el 1% del valor de las adquisiciones, sin que exceda 240 UVT (Año 2025: $11.952.000</a:t>
            </a:r>
            <a:r>
              <a:rPr lang="es-CO" sz="3200" b="1" i="1" u="sng" baseline="30000">
                <a:solidFill>
                  <a:srgbClr val="FFFF00"/>
                </a:solidFill>
              </a:rPr>
              <a:t>=</a:t>
            </a:r>
            <a:r>
              <a:rPr lang="es-CO" sz="3200" b="1" i="1" u="sng">
                <a:solidFill>
                  <a:srgbClr val="FFFF00"/>
                </a:solidFill>
              </a:rPr>
              <a:t>) en el respectivo año gravable, siempre que se cumpla con los siguientes requisitos</a:t>
            </a:r>
            <a:r>
              <a:rPr lang="es-CO" sz="3200" i="1">
                <a:solidFill>
                  <a:srgbClr val="FFFF00"/>
                </a:solidFill>
              </a:rPr>
              <a:t>: </a:t>
            </a:r>
            <a:endParaRPr lang="es-CO" sz="3200" i="1" dirty="0">
              <a:solidFill>
                <a:srgbClr val="FFFF00"/>
              </a:solidFill>
            </a:endParaRPr>
          </a:p>
        </p:txBody>
      </p:sp>
      <p:sp>
        <p:nvSpPr>
          <p:cNvPr id="10" name="CuadroTexto 9">
            <a:extLst>
              <a:ext uri="{FF2B5EF4-FFF2-40B4-BE49-F238E27FC236}">
                <a16:creationId xmlns:a16="http://schemas.microsoft.com/office/drawing/2014/main" id="{AF7E0529-42F1-4312-B328-A5F9651A3ADC}"/>
              </a:ext>
            </a:extLst>
          </p:cNvPr>
          <p:cNvSpPr txBox="1"/>
          <p:nvPr/>
        </p:nvSpPr>
        <p:spPr>
          <a:xfrm>
            <a:off x="300097" y="514096"/>
            <a:ext cx="11591806" cy="1077218"/>
          </a:xfrm>
          <a:prstGeom prst="rect">
            <a:avLst/>
          </a:prstGeom>
          <a:solidFill>
            <a:schemeClr val="bg1"/>
          </a:solidFill>
          <a:ln w="57150">
            <a:solidFill>
              <a:schemeClr val="tx1"/>
            </a:solidFill>
          </a:ln>
        </p:spPr>
        <p:txBody>
          <a:bodyPr wrap="square" rtlCol="0">
            <a:spAutoFit/>
          </a:bodyPr>
          <a:lstStyle/>
          <a:p>
            <a:pPr algn="ctr"/>
            <a:r>
              <a:rPr lang="es-ES" sz="3200" b="1" dirty="0">
                <a:solidFill>
                  <a:schemeClr val="bg1"/>
                </a:solidFill>
                <a:highlight>
                  <a:srgbClr val="0000FF"/>
                </a:highlight>
                <a:latin typeface="Arial" panose="020B0604020202020204" pitchFamily="34" charset="0"/>
                <a:cs typeface="Arial" panose="020B0604020202020204" pitchFamily="34" charset="0"/>
              </a:rPr>
              <a:t>NUMERAL 5°, Art. 336 ET </a:t>
            </a:r>
          </a:p>
          <a:p>
            <a:pPr algn="ctr"/>
            <a:r>
              <a:rPr lang="es-ES" sz="3200" b="1" dirty="0">
                <a:solidFill>
                  <a:schemeClr val="bg1"/>
                </a:solidFill>
                <a:highlight>
                  <a:srgbClr val="0000FF"/>
                </a:highlight>
                <a:latin typeface="Arial" panose="020B0604020202020204" pitchFamily="34" charset="0"/>
                <a:cs typeface="Arial" panose="020B0604020202020204" pitchFamily="34" charset="0"/>
              </a:rPr>
              <a:t>&lt;adicionado por el artículo 7 de la Ley 2277 de 2022&gt;</a:t>
            </a:r>
            <a:endParaRPr lang="es-CO" sz="3200" b="1" dirty="0">
              <a:solidFill>
                <a:schemeClr val="bg1"/>
              </a:solidFill>
              <a:highlight>
                <a:srgbClr val="0000FF"/>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7287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B17D4-0FCE-A3C6-B70F-93E6BABAF49E}"/>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66056361-9596-AA27-465C-3013C2F364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82DA9B40-9F11-3E2C-FE97-9695174B45F0}"/>
              </a:ext>
            </a:extLst>
          </p:cNvPr>
          <p:cNvPicPr>
            <a:picLocks noChangeAspect="1"/>
          </p:cNvPicPr>
          <p:nvPr/>
        </p:nvPicPr>
        <p:blipFill>
          <a:blip r:embed="rId3"/>
          <a:stretch>
            <a:fillRect/>
          </a:stretch>
        </p:blipFill>
        <p:spPr>
          <a:xfrm>
            <a:off x="10270209" y="6221303"/>
            <a:ext cx="1510396" cy="446954"/>
          </a:xfrm>
          <a:prstGeom prst="rect">
            <a:avLst/>
          </a:prstGeom>
        </p:spPr>
      </p:pic>
      <p:sp>
        <p:nvSpPr>
          <p:cNvPr id="4" name="Marcador de contenido 3">
            <a:extLst>
              <a:ext uri="{FF2B5EF4-FFF2-40B4-BE49-F238E27FC236}">
                <a16:creationId xmlns:a16="http://schemas.microsoft.com/office/drawing/2014/main" id="{39C83149-DC0B-4550-BE5D-2049FAFD1C35}"/>
              </a:ext>
            </a:extLst>
          </p:cNvPr>
          <p:cNvSpPr txBox="1">
            <a:spLocks/>
          </p:cNvSpPr>
          <p:nvPr/>
        </p:nvSpPr>
        <p:spPr>
          <a:xfrm>
            <a:off x="258418" y="1699339"/>
            <a:ext cx="11675164" cy="4380482"/>
          </a:xfrm>
          <a:prstGeom prst="rect">
            <a:avLst/>
          </a:prstGeom>
          <a:solidFill>
            <a:srgbClr val="002060"/>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CO" sz="1800" b="1" i="1">
                <a:solidFill>
                  <a:srgbClr val="FFFF00"/>
                </a:solidFill>
                <a:effectLst>
                  <a:outerShdw blurRad="38100" dist="38100" dir="2700000" algn="tl">
                    <a:srgbClr val="000000">
                      <a:alpha val="43137"/>
                    </a:srgbClr>
                  </a:outerShdw>
                </a:effectLst>
              </a:rPr>
              <a:t>5.1. </a:t>
            </a:r>
            <a:r>
              <a:rPr lang="es-CO" sz="1800" b="1" i="1" u="sng">
                <a:solidFill>
                  <a:srgbClr val="FFFF00"/>
                </a:solidFill>
              </a:rPr>
              <a:t>Que la adquisición del bien y/o del servicio no haya sido solicitada como costo o deducción en el impuesto sobre la renta, impuesto descontable en el impuesto sobre las ventas -IVA, ingreso no constitutivo de renta ni ganancia ocasional, renta exenta, descuento tributario u otro tipo de beneficio o crédito fiscal.</a:t>
            </a:r>
            <a:r>
              <a:rPr lang="es-CO" sz="1800" i="1">
                <a:solidFill>
                  <a:srgbClr val="FFFF00"/>
                </a:solidFill>
              </a:rPr>
              <a:t> </a:t>
            </a:r>
            <a:endParaRPr lang="es-CO" sz="1800">
              <a:solidFill>
                <a:srgbClr val="FFFF00"/>
              </a:solidFill>
            </a:endParaRPr>
          </a:p>
          <a:p>
            <a:pPr marL="0" indent="0">
              <a:buFont typeface="Arial" panose="020B0604020202020204" pitchFamily="34" charset="0"/>
              <a:buNone/>
            </a:pPr>
            <a:endParaRPr lang="es-CO" sz="1000" i="1">
              <a:solidFill>
                <a:srgbClr val="FFFF00"/>
              </a:solidFill>
            </a:endParaRPr>
          </a:p>
          <a:p>
            <a:pPr marL="0" indent="0">
              <a:buFont typeface="Arial" panose="020B0604020202020204" pitchFamily="34" charset="0"/>
              <a:buNone/>
            </a:pPr>
            <a:r>
              <a:rPr lang="es-CO" sz="1800" b="1" i="1" u="sng">
                <a:solidFill>
                  <a:srgbClr val="FFFF00"/>
                </a:solidFill>
              </a:rPr>
              <a:t>5.2. Que la adquisición del bien y/o del servicio esté soportada con factura electrónica de venta con validación previa</a:t>
            </a:r>
            <a:r>
              <a:rPr lang="es-CO" sz="1800" i="1">
                <a:solidFill>
                  <a:srgbClr val="FFFF00"/>
                </a:solidFill>
              </a:rPr>
              <a:t>, en donde se identifique el adquirente con nombres y apellidos y el número de identificación tributaria -NIT o número de documento de identificación, y con el cumplimiento de todos los demás requisitos exigibles para este sistema de facturación. </a:t>
            </a:r>
            <a:endParaRPr lang="es-CO" sz="1800">
              <a:solidFill>
                <a:srgbClr val="FFFF00"/>
              </a:solidFill>
            </a:endParaRPr>
          </a:p>
          <a:p>
            <a:pPr marL="0" indent="0">
              <a:buFont typeface="Arial" panose="020B0604020202020204" pitchFamily="34" charset="0"/>
              <a:buNone/>
            </a:pPr>
            <a:endParaRPr lang="es-CO" sz="900" i="1">
              <a:solidFill>
                <a:srgbClr val="FFFF00"/>
              </a:solidFill>
            </a:endParaRPr>
          </a:p>
          <a:p>
            <a:pPr marL="0" indent="0">
              <a:buFont typeface="Arial" panose="020B0604020202020204" pitchFamily="34" charset="0"/>
              <a:buNone/>
            </a:pPr>
            <a:r>
              <a:rPr lang="es-CO" sz="1800" b="1" i="1" u="sng">
                <a:solidFill>
                  <a:srgbClr val="FFFF00"/>
                </a:solidFill>
              </a:rPr>
              <a:t>5.3. Que la factura electrónica de venta se encuentre pagada a través de tarjeta débito, crédito o cualquier medio electrónico </a:t>
            </a:r>
            <a:r>
              <a:rPr lang="es-CO" sz="1800" i="1">
                <a:solidFill>
                  <a:srgbClr val="FFFF00"/>
                </a:solidFill>
              </a:rPr>
              <a:t>en el cual intervenga una entidad vigilada por la Superintendencia Financiera o quien haga sus veces, dentro del periodo gravable en el cual se solicita la deducción de que trata el presente numeral. </a:t>
            </a:r>
            <a:endParaRPr lang="es-CO" sz="1800">
              <a:solidFill>
                <a:srgbClr val="FFFF00"/>
              </a:solidFill>
            </a:endParaRPr>
          </a:p>
          <a:p>
            <a:pPr marL="0" indent="0">
              <a:buFont typeface="Arial" panose="020B0604020202020204" pitchFamily="34" charset="0"/>
              <a:buNone/>
            </a:pPr>
            <a:endParaRPr lang="es-CO" sz="700" i="1">
              <a:solidFill>
                <a:srgbClr val="FFFF00"/>
              </a:solidFill>
            </a:endParaRPr>
          </a:p>
          <a:p>
            <a:pPr marL="0" indent="0">
              <a:buFont typeface="Arial" panose="020B0604020202020204" pitchFamily="34" charset="0"/>
              <a:buNone/>
            </a:pPr>
            <a:r>
              <a:rPr lang="es-CO" sz="1800" b="1" i="1" u="sng">
                <a:solidFill>
                  <a:srgbClr val="FFFF00"/>
                </a:solidFill>
              </a:rPr>
              <a:t>5.4. Que la factura electrónica de venta haya sido expedida por sujetos obligados a expedirla. </a:t>
            </a:r>
            <a:endParaRPr lang="es-CO" sz="1800" b="1" u="sng">
              <a:solidFill>
                <a:srgbClr val="FFFF00"/>
              </a:solidFill>
            </a:endParaRPr>
          </a:p>
          <a:p>
            <a:pPr marL="0" indent="0">
              <a:buFont typeface="Arial" panose="020B0604020202020204" pitchFamily="34" charset="0"/>
              <a:buNone/>
            </a:pPr>
            <a:r>
              <a:rPr lang="es-CO" sz="1800" i="1">
                <a:solidFill>
                  <a:srgbClr val="FFFF00"/>
                </a:solidFill>
                <a:highlight>
                  <a:srgbClr val="FF0000"/>
                </a:highlight>
              </a:rPr>
              <a:t>La deducción de que trata el presente numeral no se encuentra sujeta al límite previsto en el numeral 3 del presente artículo</a:t>
            </a:r>
            <a:r>
              <a:rPr lang="es-CO" sz="1800" i="1">
                <a:solidFill>
                  <a:srgbClr val="FFFF00"/>
                </a:solidFill>
              </a:rPr>
              <a:t> y no se tendrá en cuenta para el cálculo de la retención en la fuente, ni podrá dar lugar a pérdidas. </a:t>
            </a:r>
            <a:endParaRPr lang="es-CO" sz="1800" dirty="0">
              <a:solidFill>
                <a:srgbClr val="FFFF00"/>
              </a:solidFill>
            </a:endParaRPr>
          </a:p>
        </p:txBody>
      </p:sp>
      <p:sp>
        <p:nvSpPr>
          <p:cNvPr id="9" name="CuadroTexto 8">
            <a:extLst>
              <a:ext uri="{FF2B5EF4-FFF2-40B4-BE49-F238E27FC236}">
                <a16:creationId xmlns:a16="http://schemas.microsoft.com/office/drawing/2014/main" id="{3230C627-937E-4D9C-B8A0-4CE5A75E6C38}"/>
              </a:ext>
            </a:extLst>
          </p:cNvPr>
          <p:cNvSpPr txBox="1"/>
          <p:nvPr/>
        </p:nvSpPr>
        <p:spPr>
          <a:xfrm>
            <a:off x="258418" y="603918"/>
            <a:ext cx="11675164" cy="954107"/>
          </a:xfrm>
          <a:prstGeom prst="rect">
            <a:avLst/>
          </a:prstGeom>
          <a:solidFill>
            <a:schemeClr val="bg1"/>
          </a:solidFill>
          <a:ln w="57150">
            <a:solidFill>
              <a:schemeClr val="tx1"/>
            </a:solidFill>
          </a:ln>
        </p:spPr>
        <p:txBody>
          <a:bodyPr wrap="square" rtlCol="0">
            <a:spAutoFit/>
          </a:bodyPr>
          <a:lstStyle/>
          <a:p>
            <a:pPr algn="ctr"/>
            <a:r>
              <a:rPr lang="es-ES" sz="2800" b="1" dirty="0">
                <a:solidFill>
                  <a:schemeClr val="bg1"/>
                </a:solidFill>
                <a:highlight>
                  <a:srgbClr val="0000FF"/>
                </a:highlight>
                <a:latin typeface="Arial" panose="020B0604020202020204" pitchFamily="34" charset="0"/>
                <a:cs typeface="Arial" panose="020B0604020202020204" pitchFamily="34" charset="0"/>
              </a:rPr>
              <a:t>NUMERAL 5°, Art. 336 ET </a:t>
            </a:r>
          </a:p>
          <a:p>
            <a:pPr algn="ctr"/>
            <a:r>
              <a:rPr lang="es-ES" sz="2800" b="1" dirty="0">
                <a:solidFill>
                  <a:schemeClr val="bg1"/>
                </a:solidFill>
                <a:highlight>
                  <a:srgbClr val="0000FF"/>
                </a:highlight>
                <a:latin typeface="Arial" panose="020B0604020202020204" pitchFamily="34" charset="0"/>
                <a:cs typeface="Arial" panose="020B0604020202020204" pitchFamily="34" charset="0"/>
              </a:rPr>
              <a:t>&lt;adicionado por el artículo 7 de la Ley 2277 de 2022&gt;</a:t>
            </a:r>
            <a:endParaRPr lang="es-CO" sz="2800" b="1" dirty="0">
              <a:solidFill>
                <a:schemeClr val="bg1"/>
              </a:solidFill>
              <a:highlight>
                <a:srgbClr val="0000FF"/>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9042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F5472-C0F8-DA02-57E6-61740FEC88CB}"/>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7E781BF3-0DC3-8717-ADC6-4B0CEDFA13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9AAF2E24-EB83-DBEE-AC8D-80BA399E6697}"/>
              </a:ext>
            </a:extLst>
          </p:cNvPr>
          <p:cNvPicPr>
            <a:picLocks noChangeAspect="1"/>
          </p:cNvPicPr>
          <p:nvPr/>
        </p:nvPicPr>
        <p:blipFill>
          <a:blip r:embed="rId3"/>
          <a:stretch>
            <a:fillRect/>
          </a:stretch>
        </p:blipFill>
        <p:spPr>
          <a:xfrm>
            <a:off x="10270209" y="6221303"/>
            <a:ext cx="1510396" cy="446954"/>
          </a:xfrm>
          <a:prstGeom prst="rect">
            <a:avLst/>
          </a:prstGeom>
        </p:spPr>
      </p:pic>
      <p:graphicFrame>
        <p:nvGraphicFramePr>
          <p:cNvPr id="2" name="Tabla 1">
            <a:extLst>
              <a:ext uri="{FF2B5EF4-FFF2-40B4-BE49-F238E27FC236}">
                <a16:creationId xmlns:a16="http://schemas.microsoft.com/office/drawing/2014/main" id="{8F5225F4-30EC-45D0-AAB3-F3A9A28892DE}"/>
              </a:ext>
            </a:extLst>
          </p:cNvPr>
          <p:cNvGraphicFramePr>
            <a:graphicFrameLocks noGrp="1"/>
          </p:cNvGraphicFramePr>
          <p:nvPr>
            <p:extLst>
              <p:ext uri="{D42A27DB-BD31-4B8C-83A1-F6EECF244321}">
                <p14:modId xmlns:p14="http://schemas.microsoft.com/office/powerpoint/2010/main" val="1513370173"/>
              </p:ext>
            </p:extLst>
          </p:nvPr>
        </p:nvGraphicFramePr>
        <p:xfrm>
          <a:off x="913817" y="1834319"/>
          <a:ext cx="10610849" cy="3988740"/>
        </p:xfrm>
        <a:graphic>
          <a:graphicData uri="http://schemas.openxmlformats.org/drawingml/2006/table">
            <a:tbl>
              <a:tblPr>
                <a:tableStyleId>{5C22544A-7EE6-4342-B048-85BDC9FD1C3A}</a:tableStyleId>
              </a:tblPr>
              <a:tblGrid>
                <a:gridCol w="10610849">
                  <a:extLst>
                    <a:ext uri="{9D8B030D-6E8A-4147-A177-3AD203B41FA5}">
                      <a16:colId xmlns:a16="http://schemas.microsoft.com/office/drawing/2014/main" val="3351794068"/>
                    </a:ext>
                  </a:extLst>
                </a:gridCol>
              </a:tblGrid>
              <a:tr h="1821576">
                <a:tc>
                  <a:txBody>
                    <a:bodyPr/>
                    <a:lstStyle/>
                    <a:p>
                      <a:pPr algn="l" fontAlgn="ctr"/>
                      <a:r>
                        <a:rPr lang="es-ES" sz="2400" b="1" u="none" strike="noStrike" dirty="0">
                          <a:effectLst/>
                          <a:latin typeface="Arial Narrow" panose="020B0606020202030204" pitchFamily="34" charset="0"/>
                        </a:rPr>
                        <a:t>Articulo 4. Adición del parágrafo al artículo 1.2.1.20.3. del Capítulo 20 del Título 1 de la Parte 2 del Libro 1 del Decreto 1625 de 2016, Único Reglamentario en Materia Tributaria. </a:t>
                      </a:r>
                      <a:r>
                        <a:rPr lang="es-ES" sz="2400" u="none" strike="noStrike" dirty="0">
                          <a:effectLst/>
                          <a:latin typeface="Arial Narrow" panose="020B0606020202030204" pitchFamily="34" charset="0"/>
                        </a:rPr>
                        <a:t>Adiciónese un parágrafo al artículo 1.2.1.20.3. del Capítulo 20 del Título 1 de la Parte 2 del Libro 1 del Decreto 1625 de 2016, Único Reglamentario en Materia Tributaria, así: </a:t>
                      </a:r>
                      <a:endParaRPr lang="es-ES" sz="24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3660920968"/>
                  </a:ext>
                </a:extLst>
              </a:tr>
              <a:tr h="2167164">
                <a:tc>
                  <a:txBody>
                    <a:bodyPr/>
                    <a:lstStyle/>
                    <a:p>
                      <a:pPr algn="l" fontAlgn="ctr"/>
                      <a:r>
                        <a:rPr lang="es-ES" sz="2400" b="1" u="none" strike="noStrike" dirty="0">
                          <a:effectLst/>
                          <a:latin typeface="Arial Narrow" panose="020B0606020202030204" pitchFamily="34" charset="0"/>
                        </a:rPr>
                        <a:t>Parágrafo.</a:t>
                      </a:r>
                      <a:r>
                        <a:rPr lang="es-ES" sz="2400" u="none" strike="noStrike" dirty="0">
                          <a:effectLst/>
                          <a:latin typeface="Arial Narrow" panose="020B0606020202030204" pitchFamily="34" charset="0"/>
                        </a:rPr>
                        <a:t> Los contribuyentes de la cédula general de que trata el numeral 1 del presente artículo podrán solicitar la deducción en el impuesto sobre la renta del numeral 5 del artículo 336 del Estatuto Tributario cuando adquieran bienes y/o servicios, </a:t>
                      </a:r>
                      <a:r>
                        <a:rPr lang="es-ES" sz="2400" u="sng" strike="noStrike" dirty="0">
                          <a:effectLst/>
                          <a:highlight>
                            <a:srgbClr val="FFFF00"/>
                          </a:highlight>
                          <a:latin typeface="Arial Narrow" panose="020B0606020202030204" pitchFamily="34" charset="0"/>
                        </a:rPr>
                        <a:t>independientemente que tenga o no relación de causalidad con la actividad productora de renta del contribuyente, en los términos allí previstos.</a:t>
                      </a:r>
                      <a:endParaRPr lang="es-ES" sz="2400" b="0" i="0" u="none" strike="noStrike" dirty="0">
                        <a:solidFill>
                          <a:srgbClr val="000000"/>
                        </a:solidFill>
                        <a:effectLst/>
                        <a:highlight>
                          <a:srgbClr val="FFFF00"/>
                        </a:highlight>
                        <a:latin typeface="Arial Narrow" panose="020B0606020202030204" pitchFamily="34" charset="0"/>
                      </a:endParaRPr>
                    </a:p>
                  </a:txBody>
                  <a:tcPr marL="0" marR="0" marT="0" marB="0" anchor="ctr"/>
                </a:tc>
                <a:extLst>
                  <a:ext uri="{0D108BD9-81ED-4DB2-BD59-A6C34878D82A}">
                    <a16:rowId xmlns:a16="http://schemas.microsoft.com/office/drawing/2014/main" val="913429653"/>
                  </a:ext>
                </a:extLst>
              </a:tr>
            </a:tbl>
          </a:graphicData>
        </a:graphic>
      </p:graphicFrame>
      <p:sp>
        <p:nvSpPr>
          <p:cNvPr id="4" name="CuadroTexto 3">
            <a:extLst>
              <a:ext uri="{FF2B5EF4-FFF2-40B4-BE49-F238E27FC236}">
                <a16:creationId xmlns:a16="http://schemas.microsoft.com/office/drawing/2014/main" id="{A8125711-373C-40DC-97A1-8E9265A9F8BA}"/>
              </a:ext>
            </a:extLst>
          </p:cNvPr>
          <p:cNvSpPr txBox="1"/>
          <p:nvPr/>
        </p:nvSpPr>
        <p:spPr>
          <a:xfrm>
            <a:off x="2543174" y="1034941"/>
            <a:ext cx="6829425" cy="584775"/>
          </a:xfrm>
          <a:prstGeom prst="rect">
            <a:avLst/>
          </a:prstGeom>
          <a:solidFill>
            <a:schemeClr val="bg1"/>
          </a:solidFill>
        </p:spPr>
        <p:txBody>
          <a:bodyPr wrap="square">
            <a:spAutoFit/>
          </a:bodyPr>
          <a:lstStyle/>
          <a:p>
            <a:pPr algn="ctr"/>
            <a:r>
              <a:rPr lang="es-CO" sz="3200" b="1" i="0" u="sng" strike="noStrike" dirty="0">
                <a:solidFill>
                  <a:srgbClr val="C00000"/>
                </a:solidFill>
                <a:effectLst>
                  <a:outerShdw blurRad="38100" dist="38100" dir="2700000" algn="tl">
                    <a:srgbClr val="000000">
                      <a:alpha val="43137"/>
                    </a:srgbClr>
                  </a:outerShdw>
                </a:effectLst>
                <a:latin typeface="Arial" panose="020B0604020202020204" pitchFamily="34" charset="0"/>
              </a:rPr>
              <a:t>DECRETO 2231 DE 2023 (22 DIC)</a:t>
            </a:r>
            <a:r>
              <a:rPr lang="es-CO" sz="3200" b="1" u="sng" dirty="0">
                <a:solidFill>
                  <a:srgbClr val="C00000"/>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34865681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250E3-4C4D-4EF8-08FB-C4AD3BE44AE9}"/>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0534F9B3-B9B0-94AA-A6E2-CBBF610083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1D1280A7-71AE-0BF4-FA95-A1768E3D3302}"/>
              </a:ext>
            </a:extLst>
          </p:cNvPr>
          <p:cNvPicPr>
            <a:picLocks noChangeAspect="1"/>
          </p:cNvPicPr>
          <p:nvPr/>
        </p:nvPicPr>
        <p:blipFill>
          <a:blip r:embed="rId3"/>
          <a:stretch>
            <a:fillRect/>
          </a:stretch>
        </p:blipFill>
        <p:spPr>
          <a:xfrm>
            <a:off x="10270209" y="6221303"/>
            <a:ext cx="1510396" cy="446954"/>
          </a:xfrm>
          <a:prstGeom prst="rect">
            <a:avLst/>
          </a:prstGeom>
        </p:spPr>
      </p:pic>
      <p:grpSp>
        <p:nvGrpSpPr>
          <p:cNvPr id="3" name="Grupo 2">
            <a:extLst>
              <a:ext uri="{FF2B5EF4-FFF2-40B4-BE49-F238E27FC236}">
                <a16:creationId xmlns:a16="http://schemas.microsoft.com/office/drawing/2014/main" id="{2940BCDC-F69A-529F-8EAD-15847C254B5B}"/>
              </a:ext>
            </a:extLst>
          </p:cNvPr>
          <p:cNvGrpSpPr/>
          <p:nvPr/>
        </p:nvGrpSpPr>
        <p:grpSpPr>
          <a:xfrm>
            <a:off x="972802" y="1843691"/>
            <a:ext cx="10246396" cy="707886"/>
            <a:chOff x="972800" y="1127540"/>
            <a:chExt cx="10246396" cy="707886"/>
          </a:xfrm>
        </p:grpSpPr>
        <p:sp>
          <p:nvSpPr>
            <p:cNvPr id="7" name="CuadroTexto 6">
              <a:extLst>
                <a:ext uri="{FF2B5EF4-FFF2-40B4-BE49-F238E27FC236}">
                  <a16:creationId xmlns:a16="http://schemas.microsoft.com/office/drawing/2014/main" id="{0BA8B2C3-7D7D-008B-3DC1-930513A1821D}"/>
                </a:ext>
              </a:extLst>
            </p:cNvPr>
            <p:cNvSpPr txBox="1"/>
            <p:nvPr/>
          </p:nvSpPr>
          <p:spPr>
            <a:xfrm>
              <a:off x="972800" y="1127540"/>
              <a:ext cx="10246396" cy="707886"/>
            </a:xfrm>
            <a:prstGeom prst="rect">
              <a:avLst/>
            </a:prstGeom>
            <a:noFill/>
          </p:spPr>
          <p:txBody>
            <a:bodyPr wrap="square">
              <a:spAutoFit/>
            </a:bodyPr>
            <a:lstStyle/>
            <a:p>
              <a:pPr algn="ctr"/>
              <a:r>
                <a:rPr lang="es-MX" sz="4000" b="1" dirty="0">
                  <a:solidFill>
                    <a:srgbClr val="4666FF"/>
                  </a:solidFill>
                  <a:latin typeface="Open Sans ExtraBold" pitchFamily="2" charset="0"/>
                  <a:ea typeface="Open Sans ExtraBold" pitchFamily="2" charset="0"/>
                  <a:cs typeface="Open Sans ExtraBold" pitchFamily="2" charset="0"/>
                </a:rPr>
                <a:t>PRINCIPIO # 004:</a:t>
              </a:r>
              <a:endParaRPr lang="es-CO" sz="4000" b="1" dirty="0">
                <a:solidFill>
                  <a:srgbClr val="4666FF"/>
                </a:solidFill>
                <a:latin typeface="Open Sans ExtraBold" pitchFamily="2" charset="0"/>
                <a:ea typeface="Open Sans ExtraBold" pitchFamily="2" charset="0"/>
                <a:cs typeface="Open Sans ExtraBold" pitchFamily="2" charset="0"/>
              </a:endParaRPr>
            </a:p>
          </p:txBody>
        </p:sp>
        <p:sp>
          <p:nvSpPr>
            <p:cNvPr id="15" name="Rectángulo 14">
              <a:extLst>
                <a:ext uri="{FF2B5EF4-FFF2-40B4-BE49-F238E27FC236}">
                  <a16:creationId xmlns:a16="http://schemas.microsoft.com/office/drawing/2014/main" id="{EBA668A0-77E9-C246-8008-9044604F4240}"/>
                </a:ext>
              </a:extLst>
            </p:cNvPr>
            <p:cNvSpPr/>
            <p:nvPr/>
          </p:nvSpPr>
          <p:spPr>
            <a:xfrm rot="5400000" flipV="1">
              <a:off x="768273" y="1430198"/>
              <a:ext cx="546210"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4" name="CuadroTexto 3">
            <a:extLst>
              <a:ext uri="{FF2B5EF4-FFF2-40B4-BE49-F238E27FC236}">
                <a16:creationId xmlns:a16="http://schemas.microsoft.com/office/drawing/2014/main" id="{69DF3F22-33BD-EA9A-35C4-FD0427B2071E}"/>
              </a:ext>
            </a:extLst>
          </p:cNvPr>
          <p:cNvSpPr txBox="1"/>
          <p:nvPr/>
        </p:nvSpPr>
        <p:spPr>
          <a:xfrm>
            <a:off x="2144485" y="2659128"/>
            <a:ext cx="7903029" cy="2062103"/>
          </a:xfrm>
          <a:prstGeom prst="rect">
            <a:avLst/>
          </a:prstGeom>
          <a:noFill/>
        </p:spPr>
        <p:txBody>
          <a:bodyPr wrap="square" rtlCol="0">
            <a:spAutoFit/>
          </a:bodyPr>
          <a:lstStyle/>
          <a:p>
            <a:pPr algn="ctr"/>
            <a:r>
              <a:rPr lang="es-MX" sz="3200" dirty="0">
                <a:latin typeface="Amasis MT Pro Black" panose="02040A04050005020304" pitchFamily="18" charset="0"/>
              </a:rPr>
              <a:t>Los beneficios tributarios comunes se deben clasificar en la sub-cédula que arroje el mejor beneficio tributario</a:t>
            </a:r>
            <a:endParaRPr lang="es-CO" sz="3200" dirty="0">
              <a:latin typeface="Amasis MT Pro Black" panose="02040A04050005020304" pitchFamily="18" charset="0"/>
            </a:endParaRPr>
          </a:p>
        </p:txBody>
      </p:sp>
    </p:spTree>
    <p:extLst>
      <p:ext uri="{BB962C8B-B14F-4D97-AF65-F5344CB8AC3E}">
        <p14:creationId xmlns:p14="http://schemas.microsoft.com/office/powerpoint/2010/main" val="42388786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57DAD-CF9F-0ADA-40C7-B27F7F0571EA}"/>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365B4E30-EB1A-082F-914A-7E985D3AD7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2E06B27D-227D-79C0-75D7-4C2455F360CE}"/>
              </a:ext>
            </a:extLst>
          </p:cNvPr>
          <p:cNvPicPr>
            <a:picLocks noChangeAspect="1"/>
          </p:cNvPicPr>
          <p:nvPr/>
        </p:nvPicPr>
        <p:blipFill>
          <a:blip r:embed="rId3"/>
          <a:stretch>
            <a:fillRect/>
          </a:stretch>
        </p:blipFill>
        <p:spPr>
          <a:xfrm>
            <a:off x="10270209" y="6351936"/>
            <a:ext cx="1510396" cy="446954"/>
          </a:xfrm>
          <a:prstGeom prst="rect">
            <a:avLst/>
          </a:prstGeom>
        </p:spPr>
      </p:pic>
      <p:grpSp>
        <p:nvGrpSpPr>
          <p:cNvPr id="5" name="Grupo 4">
            <a:extLst>
              <a:ext uri="{FF2B5EF4-FFF2-40B4-BE49-F238E27FC236}">
                <a16:creationId xmlns:a16="http://schemas.microsoft.com/office/drawing/2014/main" id="{ED0D5067-FA09-DF6D-F423-8BBE726E4A7C}"/>
              </a:ext>
            </a:extLst>
          </p:cNvPr>
          <p:cNvGrpSpPr/>
          <p:nvPr/>
        </p:nvGrpSpPr>
        <p:grpSpPr>
          <a:xfrm>
            <a:off x="609092" y="969093"/>
            <a:ext cx="8678486" cy="5699164"/>
            <a:chOff x="2131461" y="766950"/>
            <a:chExt cx="8678486" cy="5699164"/>
          </a:xfrm>
        </p:grpSpPr>
        <p:pic>
          <p:nvPicPr>
            <p:cNvPr id="2" name="Imagen 1">
              <a:extLst>
                <a:ext uri="{FF2B5EF4-FFF2-40B4-BE49-F238E27FC236}">
                  <a16:creationId xmlns:a16="http://schemas.microsoft.com/office/drawing/2014/main" id="{AA9CF88D-6FC6-91B9-EEAF-F038675A3FA3}"/>
                </a:ext>
              </a:extLst>
            </p:cNvPr>
            <p:cNvPicPr>
              <a:picLocks noChangeAspect="1"/>
            </p:cNvPicPr>
            <p:nvPr/>
          </p:nvPicPr>
          <p:blipFill>
            <a:blip r:embed="rId4"/>
            <a:srcRect b="6230"/>
            <a:stretch>
              <a:fillRect/>
            </a:stretch>
          </p:blipFill>
          <p:spPr>
            <a:xfrm>
              <a:off x="2131461" y="766950"/>
              <a:ext cx="8678486" cy="5699164"/>
            </a:xfrm>
            <a:prstGeom prst="rect">
              <a:avLst/>
            </a:prstGeom>
          </p:spPr>
        </p:pic>
        <p:sp>
          <p:nvSpPr>
            <p:cNvPr id="6" name="CuadroTexto 5">
              <a:extLst>
                <a:ext uri="{FF2B5EF4-FFF2-40B4-BE49-F238E27FC236}">
                  <a16:creationId xmlns:a16="http://schemas.microsoft.com/office/drawing/2014/main" id="{89979F0E-E664-1ECF-8824-C2977202A340}"/>
                </a:ext>
              </a:extLst>
            </p:cNvPr>
            <p:cNvSpPr txBox="1"/>
            <p:nvPr/>
          </p:nvSpPr>
          <p:spPr>
            <a:xfrm>
              <a:off x="2631232" y="1089908"/>
              <a:ext cx="1940767" cy="373224"/>
            </a:xfrm>
            <a:prstGeom prst="rect">
              <a:avLst/>
            </a:prstGeom>
            <a:solidFill>
              <a:schemeClr val="bg1"/>
            </a:solidFill>
          </p:spPr>
          <p:txBody>
            <a:bodyPr wrap="square" rtlCol="0">
              <a:spAutoFit/>
            </a:bodyPr>
            <a:lstStyle/>
            <a:p>
              <a:pPr algn="ctr"/>
              <a:r>
                <a:rPr lang="es-MX" b="1" dirty="0">
                  <a:solidFill>
                    <a:srgbClr val="C00000"/>
                  </a:solidFill>
                  <a:effectLst>
                    <a:outerShdw blurRad="38100" dist="38100" dir="2700000" algn="tl">
                      <a:srgbClr val="000000">
                        <a:alpha val="43137"/>
                      </a:srgbClr>
                    </a:outerShdw>
                  </a:effectLst>
                  <a:latin typeface="Amasis MT Pro Black" panose="02040A04050005020304" pitchFamily="18" charset="0"/>
                </a:rPr>
                <a:t>ESCENARIO I</a:t>
              </a:r>
              <a:endParaRPr lang="es-CO" b="1" dirty="0">
                <a:solidFill>
                  <a:srgbClr val="C00000"/>
                </a:solidFill>
                <a:effectLst>
                  <a:outerShdw blurRad="38100" dist="38100" dir="2700000" algn="tl">
                    <a:srgbClr val="000000">
                      <a:alpha val="43137"/>
                    </a:srgbClr>
                  </a:outerShdw>
                </a:effectLst>
                <a:latin typeface="Amasis MT Pro Black" panose="02040A04050005020304" pitchFamily="18" charset="0"/>
              </a:endParaRPr>
            </a:p>
          </p:txBody>
        </p:sp>
      </p:grpSp>
      <p:graphicFrame>
        <p:nvGraphicFramePr>
          <p:cNvPr id="9" name="Tabla 8">
            <a:extLst>
              <a:ext uri="{FF2B5EF4-FFF2-40B4-BE49-F238E27FC236}">
                <a16:creationId xmlns:a16="http://schemas.microsoft.com/office/drawing/2014/main" id="{26E6D49F-2E27-25EC-7BB0-6EC790CDCBF4}"/>
              </a:ext>
            </a:extLst>
          </p:cNvPr>
          <p:cNvGraphicFramePr>
            <a:graphicFrameLocks noGrp="1"/>
          </p:cNvGraphicFramePr>
          <p:nvPr>
            <p:extLst>
              <p:ext uri="{D42A27DB-BD31-4B8C-83A1-F6EECF244321}">
                <p14:modId xmlns:p14="http://schemas.microsoft.com/office/powerpoint/2010/main" val="4179613043"/>
              </p:ext>
            </p:extLst>
          </p:nvPr>
        </p:nvGraphicFramePr>
        <p:xfrm>
          <a:off x="9067784" y="2309087"/>
          <a:ext cx="2907031" cy="1854200"/>
        </p:xfrm>
        <a:graphic>
          <a:graphicData uri="http://schemas.openxmlformats.org/drawingml/2006/table">
            <a:tbl>
              <a:tblPr firstRow="1" bandRow="1">
                <a:tableStyleId>{5940675A-B579-460E-94D1-54222C63F5DA}</a:tableStyleId>
              </a:tblPr>
              <a:tblGrid>
                <a:gridCol w="1765057">
                  <a:extLst>
                    <a:ext uri="{9D8B030D-6E8A-4147-A177-3AD203B41FA5}">
                      <a16:colId xmlns:a16="http://schemas.microsoft.com/office/drawing/2014/main" val="2496427975"/>
                    </a:ext>
                  </a:extLst>
                </a:gridCol>
                <a:gridCol w="1141974">
                  <a:extLst>
                    <a:ext uri="{9D8B030D-6E8A-4147-A177-3AD203B41FA5}">
                      <a16:colId xmlns:a16="http://schemas.microsoft.com/office/drawing/2014/main" val="1954882709"/>
                    </a:ext>
                  </a:extLst>
                </a:gridCol>
              </a:tblGrid>
              <a:tr h="370840">
                <a:tc>
                  <a:txBody>
                    <a:bodyPr/>
                    <a:lstStyle/>
                    <a:p>
                      <a:pPr algn="l"/>
                      <a:r>
                        <a:rPr lang="es-MX" sz="1600" dirty="0">
                          <a:latin typeface="Arial Narrow" panose="020B0606020202030204" pitchFamily="34" charset="0"/>
                        </a:rPr>
                        <a:t>Renta Líquida</a:t>
                      </a:r>
                      <a:endParaRPr lang="es-CO" sz="1600" dirty="0">
                        <a:latin typeface="Arial Narrow" panose="020B0606020202030204" pitchFamily="34" charset="0"/>
                      </a:endParaRPr>
                    </a:p>
                  </a:txBody>
                  <a:tcPr>
                    <a:solidFill>
                      <a:schemeClr val="accent3">
                        <a:lumMod val="20000"/>
                        <a:lumOff val="80000"/>
                      </a:schemeClr>
                    </a:solidFill>
                  </a:tcPr>
                </a:tc>
                <a:tc>
                  <a:txBody>
                    <a:bodyPr/>
                    <a:lstStyle/>
                    <a:p>
                      <a:pPr algn="r"/>
                      <a:r>
                        <a:rPr lang="es-MX" sz="1600" dirty="0">
                          <a:latin typeface="Arial Narrow" panose="020B0606020202030204" pitchFamily="34" charset="0"/>
                        </a:rPr>
                        <a:t>75.000.000</a:t>
                      </a:r>
                      <a:endParaRPr lang="es-CO" sz="1600" dirty="0">
                        <a:latin typeface="Arial Narrow" panose="020B0606020202030204" pitchFamily="34" charset="0"/>
                      </a:endParaRPr>
                    </a:p>
                  </a:txBody>
                  <a:tcPr>
                    <a:solidFill>
                      <a:schemeClr val="accent3">
                        <a:lumMod val="20000"/>
                        <a:lumOff val="80000"/>
                      </a:schemeClr>
                    </a:solidFill>
                  </a:tcPr>
                </a:tc>
                <a:extLst>
                  <a:ext uri="{0D108BD9-81ED-4DB2-BD59-A6C34878D82A}">
                    <a16:rowId xmlns:a16="http://schemas.microsoft.com/office/drawing/2014/main" val="2658814068"/>
                  </a:ext>
                </a:extLst>
              </a:tr>
              <a:tr h="370840">
                <a:tc>
                  <a:txBody>
                    <a:bodyPr/>
                    <a:lstStyle/>
                    <a:p>
                      <a:pPr algn="l"/>
                      <a:r>
                        <a:rPr lang="es-MX" sz="1600" dirty="0">
                          <a:latin typeface="Arial Narrow" panose="020B0606020202030204" pitchFamily="34" charset="0"/>
                        </a:rPr>
                        <a:t>(-) Deducciones</a:t>
                      </a:r>
                      <a:endParaRPr lang="es-CO" sz="1600" dirty="0">
                        <a:latin typeface="Arial Narrow" panose="020B0606020202030204" pitchFamily="34" charset="0"/>
                      </a:endParaRPr>
                    </a:p>
                  </a:txBody>
                  <a:tcPr>
                    <a:solidFill>
                      <a:schemeClr val="accent3">
                        <a:lumMod val="20000"/>
                        <a:lumOff val="80000"/>
                      </a:schemeClr>
                    </a:solidFill>
                  </a:tcPr>
                </a:tc>
                <a:tc>
                  <a:txBody>
                    <a:bodyPr/>
                    <a:lstStyle/>
                    <a:p>
                      <a:pPr algn="r"/>
                      <a:r>
                        <a:rPr lang="es-MX" sz="1600" dirty="0">
                          <a:latin typeface="Arial Narrow" panose="020B0606020202030204" pitchFamily="34" charset="0"/>
                        </a:rPr>
                        <a:t>12.000.000</a:t>
                      </a:r>
                      <a:endParaRPr lang="es-CO" sz="1600" dirty="0">
                        <a:latin typeface="Arial Narrow" panose="020B0606020202030204" pitchFamily="34" charset="0"/>
                      </a:endParaRPr>
                    </a:p>
                  </a:txBody>
                  <a:tcPr>
                    <a:solidFill>
                      <a:schemeClr val="accent3">
                        <a:lumMod val="20000"/>
                        <a:lumOff val="80000"/>
                      </a:schemeClr>
                    </a:solidFill>
                  </a:tcPr>
                </a:tc>
                <a:extLst>
                  <a:ext uri="{0D108BD9-81ED-4DB2-BD59-A6C34878D82A}">
                    <a16:rowId xmlns:a16="http://schemas.microsoft.com/office/drawing/2014/main" val="1281497237"/>
                  </a:ext>
                </a:extLst>
              </a:tr>
              <a:tr h="370840">
                <a:tc>
                  <a:txBody>
                    <a:bodyPr/>
                    <a:lstStyle/>
                    <a:p>
                      <a:pPr algn="l"/>
                      <a:r>
                        <a:rPr lang="es-MX" sz="1600" dirty="0">
                          <a:latin typeface="Arial Narrow" panose="020B0606020202030204" pitchFamily="34" charset="0"/>
                        </a:rPr>
                        <a:t>(-) Rentas Exentas</a:t>
                      </a:r>
                      <a:endParaRPr lang="es-CO" sz="1600" dirty="0">
                        <a:latin typeface="Arial Narrow" panose="020B0606020202030204" pitchFamily="34" charset="0"/>
                      </a:endParaRPr>
                    </a:p>
                  </a:txBody>
                  <a:tcPr>
                    <a:solidFill>
                      <a:schemeClr val="accent3">
                        <a:lumMod val="20000"/>
                        <a:lumOff val="80000"/>
                      </a:schemeClr>
                    </a:solidFill>
                  </a:tcPr>
                </a:tc>
                <a:tc>
                  <a:txBody>
                    <a:bodyPr/>
                    <a:lstStyle/>
                    <a:p>
                      <a:pPr algn="r"/>
                      <a:r>
                        <a:rPr lang="es-MX" sz="1600" dirty="0">
                          <a:latin typeface="Arial Narrow" panose="020B0606020202030204" pitchFamily="34" charset="0"/>
                        </a:rPr>
                        <a:t>14.000.000</a:t>
                      </a:r>
                      <a:endParaRPr lang="es-CO" sz="1600" dirty="0">
                        <a:latin typeface="Arial Narrow" panose="020B0606020202030204" pitchFamily="34" charset="0"/>
                      </a:endParaRPr>
                    </a:p>
                  </a:txBody>
                  <a:tcPr>
                    <a:solidFill>
                      <a:schemeClr val="accent3">
                        <a:lumMod val="20000"/>
                        <a:lumOff val="80000"/>
                      </a:schemeClr>
                    </a:solidFill>
                  </a:tcPr>
                </a:tc>
                <a:extLst>
                  <a:ext uri="{0D108BD9-81ED-4DB2-BD59-A6C34878D82A}">
                    <a16:rowId xmlns:a16="http://schemas.microsoft.com/office/drawing/2014/main" val="1244196718"/>
                  </a:ext>
                </a:extLst>
              </a:tr>
              <a:tr h="370840">
                <a:tc>
                  <a:txBody>
                    <a:bodyPr/>
                    <a:lstStyle/>
                    <a:p>
                      <a:pPr algn="l"/>
                      <a:r>
                        <a:rPr lang="es-MX" sz="1600" dirty="0">
                          <a:latin typeface="Arial Narrow" panose="020B0606020202030204" pitchFamily="34" charset="0"/>
                        </a:rPr>
                        <a:t>Base (aplicar 25%)</a:t>
                      </a:r>
                      <a:endParaRPr lang="es-CO" sz="1600" dirty="0">
                        <a:latin typeface="Arial Narrow" panose="020B0606020202030204" pitchFamily="34" charset="0"/>
                      </a:endParaRPr>
                    </a:p>
                  </a:txBody>
                  <a:tcPr>
                    <a:lnB w="12700"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pPr algn="r"/>
                      <a:r>
                        <a:rPr lang="es-MX" sz="1600" dirty="0">
                          <a:latin typeface="Arial Narrow" panose="020B0606020202030204" pitchFamily="34" charset="0"/>
                        </a:rPr>
                        <a:t>49.000.000</a:t>
                      </a:r>
                      <a:endParaRPr lang="es-CO" sz="1600" dirty="0">
                        <a:latin typeface="Arial Narrow" panose="020B0606020202030204" pitchFamily="34" charset="0"/>
                      </a:endParaRPr>
                    </a:p>
                  </a:txBody>
                  <a:tcPr>
                    <a:lnB w="12700" cap="flat" cmpd="sng" algn="ctr">
                      <a:solidFill>
                        <a:srgbClr val="FF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437883867"/>
                  </a:ext>
                </a:extLst>
              </a:tr>
              <a:tr h="370840">
                <a:tc>
                  <a:txBody>
                    <a:bodyPr/>
                    <a:lstStyle/>
                    <a:p>
                      <a:pPr algn="l"/>
                      <a:r>
                        <a:rPr lang="es-MX" sz="1600" b="1" dirty="0">
                          <a:solidFill>
                            <a:srgbClr val="FF0000"/>
                          </a:solidFill>
                          <a:effectLst>
                            <a:outerShdw blurRad="38100" dist="38100" dir="2700000" algn="tl">
                              <a:srgbClr val="000000">
                                <a:alpha val="43137"/>
                              </a:srgbClr>
                            </a:outerShdw>
                          </a:effectLst>
                          <a:latin typeface="Arial Narrow" panose="020B0606020202030204" pitchFamily="34" charset="0"/>
                        </a:rPr>
                        <a:t>Numeral 10, A.25et</a:t>
                      </a:r>
                      <a:endParaRPr lang="es-CO" sz="1600" b="1" dirty="0">
                        <a:solidFill>
                          <a:srgbClr val="FF0000"/>
                        </a:solidFill>
                        <a:effectLst>
                          <a:outerShdw blurRad="38100" dist="38100" dir="2700000" algn="tl">
                            <a:srgbClr val="000000">
                              <a:alpha val="43137"/>
                            </a:srgbClr>
                          </a:outerShdw>
                        </a:effectLst>
                        <a:latin typeface="Arial Narrow" panose="020B0606020202030204" pitchFamily="34" charset="0"/>
                      </a:endParaRPr>
                    </a:p>
                  </a:txBody>
                  <a:tcPr>
                    <a:lnL w="12700" cap="flat" cmpd="sng" algn="ctr">
                      <a:solidFill>
                        <a:srgbClr val="FF0000"/>
                      </a:solidFill>
                      <a:prstDash val="solid"/>
                      <a:round/>
                      <a:headEnd type="none" w="med" len="med"/>
                      <a:tailEnd type="none" w="med" len="med"/>
                    </a:lnL>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BEFF5E"/>
                    </a:solidFill>
                  </a:tcPr>
                </a:tc>
                <a:tc>
                  <a:txBody>
                    <a:bodyPr/>
                    <a:lstStyle/>
                    <a:p>
                      <a:pPr algn="r"/>
                      <a:r>
                        <a:rPr lang="es-MX" sz="1600" b="1" dirty="0">
                          <a:solidFill>
                            <a:srgbClr val="FF0000"/>
                          </a:solidFill>
                          <a:effectLst>
                            <a:outerShdw blurRad="38100" dist="38100" dir="2700000" algn="tl">
                              <a:srgbClr val="000000">
                                <a:alpha val="43137"/>
                              </a:srgbClr>
                            </a:outerShdw>
                          </a:effectLst>
                          <a:latin typeface="Arial Narrow" panose="020B0606020202030204" pitchFamily="34" charset="0"/>
                        </a:rPr>
                        <a:t>12.250.000</a:t>
                      </a:r>
                      <a:endParaRPr lang="es-CO" sz="1600" b="1" dirty="0">
                        <a:solidFill>
                          <a:srgbClr val="FF0000"/>
                        </a:solidFill>
                        <a:effectLst>
                          <a:outerShdw blurRad="38100" dist="38100" dir="2700000" algn="tl">
                            <a:srgbClr val="000000">
                              <a:alpha val="43137"/>
                            </a:srgbClr>
                          </a:outerShdw>
                        </a:effectLst>
                        <a:latin typeface="Arial Narrow" panose="020B0606020202030204" pitchFamily="34" charset="0"/>
                      </a:endParaRPr>
                    </a:p>
                  </a:txBody>
                  <a:tcPr>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BEFF5E"/>
                    </a:solidFill>
                  </a:tcPr>
                </a:tc>
                <a:extLst>
                  <a:ext uri="{0D108BD9-81ED-4DB2-BD59-A6C34878D82A}">
                    <a16:rowId xmlns:a16="http://schemas.microsoft.com/office/drawing/2014/main" val="3407786715"/>
                  </a:ext>
                </a:extLst>
              </a:tr>
            </a:tbl>
          </a:graphicData>
        </a:graphic>
      </p:graphicFrame>
      <p:sp>
        <p:nvSpPr>
          <p:cNvPr id="10" name="CuadroTexto 9">
            <a:extLst>
              <a:ext uri="{FF2B5EF4-FFF2-40B4-BE49-F238E27FC236}">
                <a16:creationId xmlns:a16="http://schemas.microsoft.com/office/drawing/2014/main" id="{746088E9-6FB1-52F2-41BB-8A9F0DD2463B}"/>
              </a:ext>
            </a:extLst>
          </p:cNvPr>
          <p:cNvSpPr txBox="1"/>
          <p:nvPr/>
        </p:nvSpPr>
        <p:spPr>
          <a:xfrm>
            <a:off x="9067783" y="5862283"/>
            <a:ext cx="2907031" cy="338554"/>
          </a:xfrm>
          <a:prstGeom prst="rect">
            <a:avLst/>
          </a:prstGeom>
          <a:solidFill>
            <a:schemeClr val="accent6">
              <a:lumMod val="50000"/>
            </a:schemeClr>
          </a:solidFill>
          <a:ln>
            <a:solidFill>
              <a:schemeClr val="tx1"/>
            </a:solidFill>
          </a:ln>
        </p:spPr>
        <p:txBody>
          <a:bodyPr wrap="square" rtlCol="0">
            <a:spAutoFit/>
          </a:bodyPr>
          <a:lstStyle/>
          <a:p>
            <a:pPr algn="ctr"/>
            <a:r>
              <a:rPr lang="es-MX" sz="1600" b="1" dirty="0">
                <a:solidFill>
                  <a:srgbClr val="FFFF00"/>
                </a:solidFill>
                <a:latin typeface="Arial Narrow" panose="020B0606020202030204" pitchFamily="34" charset="0"/>
              </a:rPr>
              <a:t>150MM - $47,25MM - $3,586MM</a:t>
            </a:r>
            <a:endParaRPr lang="es-CO" sz="1600" b="1" dirty="0">
              <a:solidFill>
                <a:srgbClr val="FFFF00"/>
              </a:solidFill>
              <a:latin typeface="Arial Narrow" panose="020B0606020202030204" pitchFamily="34" charset="0"/>
            </a:endParaRPr>
          </a:p>
        </p:txBody>
      </p:sp>
    </p:spTree>
    <p:extLst>
      <p:ext uri="{BB962C8B-B14F-4D97-AF65-F5344CB8AC3E}">
        <p14:creationId xmlns:p14="http://schemas.microsoft.com/office/powerpoint/2010/main" val="3930731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7D003-B0E4-65E1-DDAF-12E205036E95}"/>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2CCCE660-2280-3066-FEB1-C2D77A1285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D3F87A0A-05BA-5924-9B4D-50A3007CDF52}"/>
              </a:ext>
            </a:extLst>
          </p:cNvPr>
          <p:cNvPicPr>
            <a:picLocks noChangeAspect="1"/>
          </p:cNvPicPr>
          <p:nvPr/>
        </p:nvPicPr>
        <p:blipFill>
          <a:blip r:embed="rId3"/>
          <a:stretch>
            <a:fillRect/>
          </a:stretch>
        </p:blipFill>
        <p:spPr>
          <a:xfrm>
            <a:off x="10270209" y="6361262"/>
            <a:ext cx="1510396" cy="446954"/>
          </a:xfrm>
          <a:prstGeom prst="rect">
            <a:avLst/>
          </a:prstGeom>
        </p:spPr>
      </p:pic>
      <p:grpSp>
        <p:nvGrpSpPr>
          <p:cNvPr id="3" name="Grupo 2">
            <a:extLst>
              <a:ext uri="{FF2B5EF4-FFF2-40B4-BE49-F238E27FC236}">
                <a16:creationId xmlns:a16="http://schemas.microsoft.com/office/drawing/2014/main" id="{178471BB-06E3-CD27-A17D-F52CCD730EB7}"/>
              </a:ext>
            </a:extLst>
          </p:cNvPr>
          <p:cNvGrpSpPr/>
          <p:nvPr/>
        </p:nvGrpSpPr>
        <p:grpSpPr>
          <a:xfrm>
            <a:off x="704220" y="701571"/>
            <a:ext cx="8954750" cy="6070683"/>
            <a:chOff x="1618625" y="628697"/>
            <a:chExt cx="8954750" cy="6070683"/>
          </a:xfrm>
        </p:grpSpPr>
        <p:grpSp>
          <p:nvGrpSpPr>
            <p:cNvPr id="4" name="Grupo 3">
              <a:extLst>
                <a:ext uri="{FF2B5EF4-FFF2-40B4-BE49-F238E27FC236}">
                  <a16:creationId xmlns:a16="http://schemas.microsoft.com/office/drawing/2014/main" id="{7848306B-FFA5-7D5E-F465-7609E63007BC}"/>
                </a:ext>
              </a:extLst>
            </p:cNvPr>
            <p:cNvGrpSpPr/>
            <p:nvPr/>
          </p:nvGrpSpPr>
          <p:grpSpPr>
            <a:xfrm>
              <a:off x="1618625" y="628697"/>
              <a:ext cx="8954750" cy="6070683"/>
              <a:chOff x="1618625" y="628697"/>
              <a:chExt cx="8954750" cy="6070683"/>
            </a:xfrm>
          </p:grpSpPr>
          <p:pic>
            <p:nvPicPr>
              <p:cNvPr id="9" name="Imagen 8">
                <a:extLst>
                  <a:ext uri="{FF2B5EF4-FFF2-40B4-BE49-F238E27FC236}">
                    <a16:creationId xmlns:a16="http://schemas.microsoft.com/office/drawing/2014/main" id="{C0169CE7-F971-1789-160D-CD164D71B4E0}"/>
                  </a:ext>
                </a:extLst>
              </p:cNvPr>
              <p:cNvPicPr>
                <a:picLocks noChangeAspect="1"/>
              </p:cNvPicPr>
              <p:nvPr/>
            </p:nvPicPr>
            <p:blipFill>
              <a:blip r:embed="rId4"/>
              <a:srcRect b="4980"/>
              <a:stretch>
                <a:fillRect/>
              </a:stretch>
            </p:blipFill>
            <p:spPr>
              <a:xfrm>
                <a:off x="1618625" y="628697"/>
                <a:ext cx="8954750" cy="5906498"/>
              </a:xfrm>
              <a:prstGeom prst="rect">
                <a:avLst/>
              </a:prstGeom>
            </p:spPr>
          </p:pic>
          <p:sp>
            <p:nvSpPr>
              <p:cNvPr id="10" name="Flecha: hacia abajo 9">
                <a:extLst>
                  <a:ext uri="{FF2B5EF4-FFF2-40B4-BE49-F238E27FC236}">
                    <a16:creationId xmlns:a16="http://schemas.microsoft.com/office/drawing/2014/main" id="{307859E9-8064-9E72-5A7E-D87A3604B4D7}"/>
                  </a:ext>
                </a:extLst>
              </p:cNvPr>
              <p:cNvSpPr/>
              <p:nvPr/>
            </p:nvSpPr>
            <p:spPr>
              <a:xfrm>
                <a:off x="9479902" y="5766318"/>
                <a:ext cx="363893" cy="933062"/>
              </a:xfrm>
              <a:prstGeom prst="downArrow">
                <a:avLst/>
              </a:prstGeom>
              <a:solidFill>
                <a:srgbClr val="FF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7" name="CuadroTexto 6">
              <a:extLst>
                <a:ext uri="{FF2B5EF4-FFF2-40B4-BE49-F238E27FC236}">
                  <a16:creationId xmlns:a16="http://schemas.microsoft.com/office/drawing/2014/main" id="{1137ED60-B28F-2E00-63E5-970CE81D90FE}"/>
                </a:ext>
              </a:extLst>
            </p:cNvPr>
            <p:cNvSpPr txBox="1"/>
            <p:nvPr/>
          </p:nvSpPr>
          <p:spPr>
            <a:xfrm>
              <a:off x="2164702" y="746449"/>
              <a:ext cx="1940767" cy="373224"/>
            </a:xfrm>
            <a:prstGeom prst="rect">
              <a:avLst/>
            </a:prstGeom>
            <a:solidFill>
              <a:schemeClr val="bg1"/>
            </a:solidFill>
          </p:spPr>
          <p:txBody>
            <a:bodyPr wrap="square" rtlCol="0">
              <a:spAutoFit/>
            </a:bodyPr>
            <a:lstStyle/>
            <a:p>
              <a:pPr algn="ctr"/>
              <a:r>
                <a:rPr lang="es-MX" b="1" dirty="0">
                  <a:solidFill>
                    <a:srgbClr val="C00000"/>
                  </a:solidFill>
                  <a:effectLst>
                    <a:outerShdw blurRad="38100" dist="38100" dir="2700000" algn="tl">
                      <a:srgbClr val="000000">
                        <a:alpha val="43137"/>
                      </a:srgbClr>
                    </a:outerShdw>
                  </a:effectLst>
                  <a:latin typeface="Amasis MT Pro Black" panose="02040A04050005020304" pitchFamily="18" charset="0"/>
                </a:rPr>
                <a:t>ESCENARIO II</a:t>
              </a:r>
              <a:endParaRPr lang="es-CO" b="1" dirty="0">
                <a:solidFill>
                  <a:srgbClr val="C00000"/>
                </a:solidFill>
                <a:effectLst>
                  <a:outerShdw blurRad="38100" dist="38100" dir="2700000" algn="tl">
                    <a:srgbClr val="000000">
                      <a:alpha val="43137"/>
                    </a:srgbClr>
                  </a:outerShdw>
                </a:effectLst>
                <a:latin typeface="Amasis MT Pro Black" panose="02040A04050005020304" pitchFamily="18" charset="0"/>
              </a:endParaRPr>
            </a:p>
          </p:txBody>
        </p:sp>
      </p:grpSp>
      <p:graphicFrame>
        <p:nvGraphicFramePr>
          <p:cNvPr id="12" name="Tabla 11">
            <a:extLst>
              <a:ext uri="{FF2B5EF4-FFF2-40B4-BE49-F238E27FC236}">
                <a16:creationId xmlns:a16="http://schemas.microsoft.com/office/drawing/2014/main" id="{788DAC84-3E4D-CCFD-FD72-6A40507670E4}"/>
              </a:ext>
            </a:extLst>
          </p:cNvPr>
          <p:cNvGraphicFramePr>
            <a:graphicFrameLocks noGrp="1"/>
          </p:cNvGraphicFramePr>
          <p:nvPr>
            <p:extLst>
              <p:ext uri="{D42A27DB-BD31-4B8C-83A1-F6EECF244321}">
                <p14:modId xmlns:p14="http://schemas.microsoft.com/office/powerpoint/2010/main" val="2924866942"/>
              </p:ext>
            </p:extLst>
          </p:nvPr>
        </p:nvGraphicFramePr>
        <p:xfrm>
          <a:off x="9198418" y="2477045"/>
          <a:ext cx="2907031" cy="1854200"/>
        </p:xfrm>
        <a:graphic>
          <a:graphicData uri="http://schemas.openxmlformats.org/drawingml/2006/table">
            <a:tbl>
              <a:tblPr firstRow="1" bandRow="1">
                <a:tableStyleId>{5940675A-B579-460E-94D1-54222C63F5DA}</a:tableStyleId>
              </a:tblPr>
              <a:tblGrid>
                <a:gridCol w="1765057">
                  <a:extLst>
                    <a:ext uri="{9D8B030D-6E8A-4147-A177-3AD203B41FA5}">
                      <a16:colId xmlns:a16="http://schemas.microsoft.com/office/drawing/2014/main" val="2496427975"/>
                    </a:ext>
                  </a:extLst>
                </a:gridCol>
                <a:gridCol w="1141974">
                  <a:extLst>
                    <a:ext uri="{9D8B030D-6E8A-4147-A177-3AD203B41FA5}">
                      <a16:colId xmlns:a16="http://schemas.microsoft.com/office/drawing/2014/main" val="1954882709"/>
                    </a:ext>
                  </a:extLst>
                </a:gridCol>
              </a:tblGrid>
              <a:tr h="370840">
                <a:tc>
                  <a:txBody>
                    <a:bodyPr/>
                    <a:lstStyle/>
                    <a:p>
                      <a:pPr algn="l"/>
                      <a:r>
                        <a:rPr lang="es-MX" sz="1600" dirty="0">
                          <a:latin typeface="Arial Narrow" panose="020B0606020202030204" pitchFamily="34" charset="0"/>
                        </a:rPr>
                        <a:t>Renta Líquida</a:t>
                      </a:r>
                      <a:endParaRPr lang="es-CO" sz="1600" dirty="0">
                        <a:latin typeface="Arial Narrow" panose="020B0606020202030204" pitchFamily="34" charset="0"/>
                      </a:endParaRPr>
                    </a:p>
                  </a:txBody>
                  <a:tcPr>
                    <a:solidFill>
                      <a:schemeClr val="accent3">
                        <a:lumMod val="20000"/>
                        <a:lumOff val="80000"/>
                      </a:schemeClr>
                    </a:solidFill>
                  </a:tcPr>
                </a:tc>
                <a:tc>
                  <a:txBody>
                    <a:bodyPr/>
                    <a:lstStyle/>
                    <a:p>
                      <a:pPr algn="r"/>
                      <a:r>
                        <a:rPr lang="es-MX" sz="1600" dirty="0">
                          <a:latin typeface="Arial Narrow" panose="020B0606020202030204" pitchFamily="34" charset="0"/>
                        </a:rPr>
                        <a:t>75.000.000</a:t>
                      </a:r>
                      <a:endParaRPr lang="es-CO" sz="1600" dirty="0">
                        <a:latin typeface="Arial Narrow" panose="020B0606020202030204" pitchFamily="34" charset="0"/>
                      </a:endParaRPr>
                    </a:p>
                  </a:txBody>
                  <a:tcPr>
                    <a:solidFill>
                      <a:schemeClr val="accent3">
                        <a:lumMod val="20000"/>
                        <a:lumOff val="80000"/>
                      </a:schemeClr>
                    </a:solidFill>
                  </a:tcPr>
                </a:tc>
                <a:extLst>
                  <a:ext uri="{0D108BD9-81ED-4DB2-BD59-A6C34878D82A}">
                    <a16:rowId xmlns:a16="http://schemas.microsoft.com/office/drawing/2014/main" val="2658814068"/>
                  </a:ext>
                </a:extLst>
              </a:tr>
              <a:tr h="370840">
                <a:tc>
                  <a:txBody>
                    <a:bodyPr/>
                    <a:lstStyle/>
                    <a:p>
                      <a:pPr algn="l"/>
                      <a:r>
                        <a:rPr lang="es-MX" sz="1600" dirty="0">
                          <a:latin typeface="Arial Narrow" panose="020B0606020202030204" pitchFamily="34" charset="0"/>
                        </a:rPr>
                        <a:t>(-) Deducciones</a:t>
                      </a:r>
                      <a:endParaRPr lang="es-CO" sz="1600" dirty="0">
                        <a:latin typeface="Arial Narrow" panose="020B0606020202030204" pitchFamily="34" charset="0"/>
                      </a:endParaRPr>
                    </a:p>
                  </a:txBody>
                  <a:tcPr>
                    <a:solidFill>
                      <a:schemeClr val="accent3">
                        <a:lumMod val="20000"/>
                        <a:lumOff val="80000"/>
                      </a:schemeClr>
                    </a:solidFill>
                  </a:tcPr>
                </a:tc>
                <a:tc>
                  <a:txBody>
                    <a:bodyPr/>
                    <a:lstStyle/>
                    <a:p>
                      <a:pPr algn="r"/>
                      <a:r>
                        <a:rPr lang="es-MX" sz="1600" dirty="0">
                          <a:latin typeface="Arial Narrow" panose="020B0606020202030204" pitchFamily="34" charset="0"/>
                        </a:rPr>
                        <a:t>12.000.000</a:t>
                      </a:r>
                      <a:endParaRPr lang="es-CO" sz="1600" dirty="0">
                        <a:latin typeface="Arial Narrow" panose="020B0606020202030204" pitchFamily="34" charset="0"/>
                      </a:endParaRPr>
                    </a:p>
                  </a:txBody>
                  <a:tcPr>
                    <a:solidFill>
                      <a:schemeClr val="accent3">
                        <a:lumMod val="20000"/>
                        <a:lumOff val="80000"/>
                      </a:schemeClr>
                    </a:solidFill>
                  </a:tcPr>
                </a:tc>
                <a:extLst>
                  <a:ext uri="{0D108BD9-81ED-4DB2-BD59-A6C34878D82A}">
                    <a16:rowId xmlns:a16="http://schemas.microsoft.com/office/drawing/2014/main" val="1281497237"/>
                  </a:ext>
                </a:extLst>
              </a:tr>
              <a:tr h="370840">
                <a:tc>
                  <a:txBody>
                    <a:bodyPr/>
                    <a:lstStyle/>
                    <a:p>
                      <a:pPr algn="l"/>
                      <a:r>
                        <a:rPr lang="es-MX" sz="1600" dirty="0">
                          <a:latin typeface="Arial Narrow" panose="020B0606020202030204" pitchFamily="34" charset="0"/>
                        </a:rPr>
                        <a:t>(-) Rentas Exentas</a:t>
                      </a:r>
                      <a:endParaRPr lang="es-CO" sz="1600" dirty="0">
                        <a:latin typeface="Arial Narrow" panose="020B0606020202030204" pitchFamily="34" charset="0"/>
                      </a:endParaRPr>
                    </a:p>
                  </a:txBody>
                  <a:tcPr>
                    <a:solidFill>
                      <a:schemeClr val="accent3">
                        <a:lumMod val="20000"/>
                        <a:lumOff val="80000"/>
                      </a:schemeClr>
                    </a:solidFill>
                  </a:tcPr>
                </a:tc>
                <a:tc>
                  <a:txBody>
                    <a:bodyPr/>
                    <a:lstStyle/>
                    <a:p>
                      <a:pPr algn="r"/>
                      <a:r>
                        <a:rPr lang="es-MX" sz="1600" dirty="0">
                          <a:latin typeface="Arial Narrow" panose="020B0606020202030204" pitchFamily="34" charset="0"/>
                        </a:rPr>
                        <a:t>0</a:t>
                      </a:r>
                      <a:endParaRPr lang="es-CO" sz="1600" dirty="0">
                        <a:latin typeface="Arial Narrow" panose="020B0606020202030204" pitchFamily="34" charset="0"/>
                      </a:endParaRPr>
                    </a:p>
                  </a:txBody>
                  <a:tcPr>
                    <a:solidFill>
                      <a:schemeClr val="accent3">
                        <a:lumMod val="20000"/>
                        <a:lumOff val="80000"/>
                      </a:schemeClr>
                    </a:solidFill>
                  </a:tcPr>
                </a:tc>
                <a:extLst>
                  <a:ext uri="{0D108BD9-81ED-4DB2-BD59-A6C34878D82A}">
                    <a16:rowId xmlns:a16="http://schemas.microsoft.com/office/drawing/2014/main" val="1244196718"/>
                  </a:ext>
                </a:extLst>
              </a:tr>
              <a:tr h="370840">
                <a:tc>
                  <a:txBody>
                    <a:bodyPr/>
                    <a:lstStyle/>
                    <a:p>
                      <a:pPr algn="l"/>
                      <a:r>
                        <a:rPr lang="es-MX" sz="1600" dirty="0">
                          <a:latin typeface="Arial Narrow" panose="020B0606020202030204" pitchFamily="34" charset="0"/>
                        </a:rPr>
                        <a:t>Base (aplicar 25%)</a:t>
                      </a:r>
                      <a:endParaRPr lang="es-CO" sz="1600" dirty="0">
                        <a:latin typeface="Arial Narrow" panose="020B0606020202030204" pitchFamily="34" charset="0"/>
                      </a:endParaRPr>
                    </a:p>
                  </a:txBody>
                  <a:tcPr>
                    <a:lnB w="12700"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pPr algn="r"/>
                      <a:r>
                        <a:rPr lang="es-MX" sz="1600" dirty="0">
                          <a:latin typeface="Arial Narrow" panose="020B0606020202030204" pitchFamily="34" charset="0"/>
                        </a:rPr>
                        <a:t>63.000.000</a:t>
                      </a:r>
                      <a:endParaRPr lang="es-CO" sz="1600" dirty="0">
                        <a:latin typeface="Arial Narrow" panose="020B0606020202030204" pitchFamily="34" charset="0"/>
                      </a:endParaRPr>
                    </a:p>
                  </a:txBody>
                  <a:tcPr>
                    <a:lnB w="12700" cap="flat" cmpd="sng" algn="ctr">
                      <a:solidFill>
                        <a:srgbClr val="FF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437883867"/>
                  </a:ext>
                </a:extLst>
              </a:tr>
              <a:tr h="370840">
                <a:tc>
                  <a:txBody>
                    <a:bodyPr/>
                    <a:lstStyle/>
                    <a:p>
                      <a:pPr algn="l"/>
                      <a:r>
                        <a:rPr lang="es-MX" sz="1600" b="1" dirty="0">
                          <a:solidFill>
                            <a:srgbClr val="FF0000"/>
                          </a:solidFill>
                          <a:effectLst>
                            <a:outerShdw blurRad="38100" dist="38100" dir="2700000" algn="tl">
                              <a:srgbClr val="000000">
                                <a:alpha val="43137"/>
                              </a:srgbClr>
                            </a:outerShdw>
                          </a:effectLst>
                          <a:latin typeface="Arial Narrow" panose="020B0606020202030204" pitchFamily="34" charset="0"/>
                        </a:rPr>
                        <a:t>Numeral 10, A.25et</a:t>
                      </a:r>
                      <a:endParaRPr lang="es-CO" sz="1600" b="1" dirty="0">
                        <a:solidFill>
                          <a:srgbClr val="FF0000"/>
                        </a:solidFill>
                        <a:effectLst>
                          <a:outerShdw blurRad="38100" dist="38100" dir="2700000" algn="tl">
                            <a:srgbClr val="000000">
                              <a:alpha val="43137"/>
                            </a:srgbClr>
                          </a:outerShdw>
                        </a:effectLst>
                        <a:latin typeface="Arial Narrow" panose="020B0606020202030204" pitchFamily="34" charset="0"/>
                      </a:endParaRPr>
                    </a:p>
                  </a:txBody>
                  <a:tcPr>
                    <a:lnL w="12700" cap="flat" cmpd="sng" algn="ctr">
                      <a:solidFill>
                        <a:srgbClr val="FF0000"/>
                      </a:solidFill>
                      <a:prstDash val="solid"/>
                      <a:round/>
                      <a:headEnd type="none" w="med" len="med"/>
                      <a:tailEnd type="none" w="med" len="med"/>
                    </a:lnL>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BEFF5E"/>
                    </a:solidFill>
                  </a:tcPr>
                </a:tc>
                <a:tc>
                  <a:txBody>
                    <a:bodyPr/>
                    <a:lstStyle/>
                    <a:p>
                      <a:pPr algn="r"/>
                      <a:r>
                        <a:rPr lang="es-MX" sz="1600" b="1" dirty="0">
                          <a:solidFill>
                            <a:srgbClr val="FF0000"/>
                          </a:solidFill>
                          <a:effectLst>
                            <a:outerShdw blurRad="38100" dist="38100" dir="2700000" algn="tl">
                              <a:srgbClr val="000000">
                                <a:alpha val="43137"/>
                              </a:srgbClr>
                            </a:outerShdw>
                          </a:effectLst>
                          <a:latin typeface="Arial Narrow" panose="020B0606020202030204" pitchFamily="34" charset="0"/>
                        </a:rPr>
                        <a:t>15.750.000</a:t>
                      </a:r>
                      <a:endParaRPr lang="es-CO" sz="1600" b="1" dirty="0">
                        <a:solidFill>
                          <a:srgbClr val="FF0000"/>
                        </a:solidFill>
                        <a:effectLst>
                          <a:outerShdw blurRad="38100" dist="38100" dir="2700000" algn="tl">
                            <a:srgbClr val="000000">
                              <a:alpha val="43137"/>
                            </a:srgbClr>
                          </a:outerShdw>
                        </a:effectLst>
                        <a:latin typeface="Arial Narrow" panose="020B0606020202030204" pitchFamily="34" charset="0"/>
                      </a:endParaRPr>
                    </a:p>
                  </a:txBody>
                  <a:tcPr>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BEFF5E"/>
                    </a:solidFill>
                  </a:tcPr>
                </a:tc>
                <a:extLst>
                  <a:ext uri="{0D108BD9-81ED-4DB2-BD59-A6C34878D82A}">
                    <a16:rowId xmlns:a16="http://schemas.microsoft.com/office/drawing/2014/main" val="3407786715"/>
                  </a:ext>
                </a:extLst>
              </a:tr>
            </a:tbl>
          </a:graphicData>
        </a:graphic>
      </p:graphicFrame>
      <p:sp>
        <p:nvSpPr>
          <p:cNvPr id="13" name="CuadroTexto 12">
            <a:extLst>
              <a:ext uri="{FF2B5EF4-FFF2-40B4-BE49-F238E27FC236}">
                <a16:creationId xmlns:a16="http://schemas.microsoft.com/office/drawing/2014/main" id="{301FB4C0-95B7-E16D-E136-986F10FDCCA4}"/>
              </a:ext>
            </a:extLst>
          </p:cNvPr>
          <p:cNvSpPr txBox="1"/>
          <p:nvPr/>
        </p:nvSpPr>
        <p:spPr>
          <a:xfrm>
            <a:off x="9198418" y="5768165"/>
            <a:ext cx="2907031" cy="338554"/>
          </a:xfrm>
          <a:prstGeom prst="rect">
            <a:avLst/>
          </a:prstGeom>
          <a:solidFill>
            <a:schemeClr val="accent6">
              <a:lumMod val="50000"/>
            </a:schemeClr>
          </a:solidFill>
          <a:ln>
            <a:solidFill>
              <a:schemeClr val="tx1"/>
            </a:solidFill>
          </a:ln>
        </p:spPr>
        <p:txBody>
          <a:bodyPr wrap="square" rtlCol="0">
            <a:spAutoFit/>
          </a:bodyPr>
          <a:lstStyle/>
          <a:p>
            <a:pPr algn="ctr"/>
            <a:r>
              <a:rPr lang="es-MX" sz="1600" b="1" dirty="0">
                <a:solidFill>
                  <a:srgbClr val="FFFF00"/>
                </a:solidFill>
                <a:latin typeface="Arial Narrow" panose="020B0606020202030204" pitchFamily="34" charset="0"/>
              </a:rPr>
              <a:t>150MM - $50,75MM - $3,586MM</a:t>
            </a:r>
            <a:endParaRPr lang="es-CO" sz="1600" b="1" dirty="0">
              <a:solidFill>
                <a:srgbClr val="FFFF00"/>
              </a:solidFill>
              <a:latin typeface="Arial Narrow" panose="020B0606020202030204" pitchFamily="34" charset="0"/>
            </a:endParaRPr>
          </a:p>
        </p:txBody>
      </p:sp>
    </p:spTree>
    <p:extLst>
      <p:ext uri="{BB962C8B-B14F-4D97-AF65-F5344CB8AC3E}">
        <p14:creationId xmlns:p14="http://schemas.microsoft.com/office/powerpoint/2010/main" val="3611936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51695-3C7D-4053-8413-948A9F3884E5}"/>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7DCD5F43-C0CD-2AAE-AFB2-DC5616B694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84393329-F94B-5E42-E313-0AFCC8E6856A}"/>
              </a:ext>
            </a:extLst>
          </p:cNvPr>
          <p:cNvPicPr>
            <a:picLocks noChangeAspect="1"/>
          </p:cNvPicPr>
          <p:nvPr/>
        </p:nvPicPr>
        <p:blipFill>
          <a:blip r:embed="rId3"/>
          <a:stretch>
            <a:fillRect/>
          </a:stretch>
        </p:blipFill>
        <p:spPr>
          <a:xfrm>
            <a:off x="10270209" y="6221303"/>
            <a:ext cx="1510396" cy="446954"/>
          </a:xfrm>
          <a:prstGeom prst="rect">
            <a:avLst/>
          </a:prstGeom>
        </p:spPr>
      </p:pic>
      <p:grpSp>
        <p:nvGrpSpPr>
          <p:cNvPr id="3" name="Grupo 2">
            <a:extLst>
              <a:ext uri="{FF2B5EF4-FFF2-40B4-BE49-F238E27FC236}">
                <a16:creationId xmlns:a16="http://schemas.microsoft.com/office/drawing/2014/main" id="{E17CDB58-6E0E-B289-7BF5-4340BB69FC51}"/>
              </a:ext>
            </a:extLst>
          </p:cNvPr>
          <p:cNvGrpSpPr/>
          <p:nvPr/>
        </p:nvGrpSpPr>
        <p:grpSpPr>
          <a:xfrm>
            <a:off x="972802" y="1843691"/>
            <a:ext cx="10246396" cy="707886"/>
            <a:chOff x="972800" y="1127540"/>
            <a:chExt cx="10246396" cy="707886"/>
          </a:xfrm>
        </p:grpSpPr>
        <p:sp>
          <p:nvSpPr>
            <p:cNvPr id="7" name="CuadroTexto 6">
              <a:extLst>
                <a:ext uri="{FF2B5EF4-FFF2-40B4-BE49-F238E27FC236}">
                  <a16:creationId xmlns:a16="http://schemas.microsoft.com/office/drawing/2014/main" id="{A22F9464-FAB2-6989-E070-E7C65D4D2FE4}"/>
                </a:ext>
              </a:extLst>
            </p:cNvPr>
            <p:cNvSpPr txBox="1"/>
            <p:nvPr/>
          </p:nvSpPr>
          <p:spPr>
            <a:xfrm>
              <a:off x="972800" y="1127540"/>
              <a:ext cx="10246396" cy="707886"/>
            </a:xfrm>
            <a:prstGeom prst="rect">
              <a:avLst/>
            </a:prstGeom>
            <a:noFill/>
          </p:spPr>
          <p:txBody>
            <a:bodyPr wrap="square">
              <a:spAutoFit/>
            </a:bodyPr>
            <a:lstStyle/>
            <a:p>
              <a:pPr algn="ctr"/>
              <a:r>
                <a:rPr lang="es-MX" sz="4000" b="1" dirty="0">
                  <a:solidFill>
                    <a:srgbClr val="4666FF"/>
                  </a:solidFill>
                  <a:latin typeface="Open Sans ExtraBold" pitchFamily="2" charset="0"/>
                  <a:ea typeface="Open Sans ExtraBold" pitchFamily="2" charset="0"/>
                  <a:cs typeface="Open Sans ExtraBold" pitchFamily="2" charset="0"/>
                </a:rPr>
                <a:t>PRINCIPIO # 005:</a:t>
              </a:r>
              <a:endParaRPr lang="es-CO" sz="4000" b="1" dirty="0">
                <a:solidFill>
                  <a:srgbClr val="4666FF"/>
                </a:solidFill>
                <a:latin typeface="Open Sans ExtraBold" pitchFamily="2" charset="0"/>
                <a:ea typeface="Open Sans ExtraBold" pitchFamily="2" charset="0"/>
                <a:cs typeface="Open Sans ExtraBold" pitchFamily="2" charset="0"/>
              </a:endParaRPr>
            </a:p>
          </p:txBody>
        </p:sp>
        <p:sp>
          <p:nvSpPr>
            <p:cNvPr id="15" name="Rectángulo 14">
              <a:extLst>
                <a:ext uri="{FF2B5EF4-FFF2-40B4-BE49-F238E27FC236}">
                  <a16:creationId xmlns:a16="http://schemas.microsoft.com/office/drawing/2014/main" id="{2B163AE0-B240-1D6F-43D5-8D7969B37EC8}"/>
                </a:ext>
              </a:extLst>
            </p:cNvPr>
            <p:cNvSpPr/>
            <p:nvPr/>
          </p:nvSpPr>
          <p:spPr>
            <a:xfrm rot="5400000" flipV="1">
              <a:off x="768273" y="1430198"/>
              <a:ext cx="546210"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4" name="CuadroTexto 3">
            <a:extLst>
              <a:ext uri="{FF2B5EF4-FFF2-40B4-BE49-F238E27FC236}">
                <a16:creationId xmlns:a16="http://schemas.microsoft.com/office/drawing/2014/main" id="{C2C5E844-5C83-0CB2-1C37-8503699E6D68}"/>
              </a:ext>
            </a:extLst>
          </p:cNvPr>
          <p:cNvSpPr txBox="1"/>
          <p:nvPr/>
        </p:nvSpPr>
        <p:spPr>
          <a:xfrm>
            <a:off x="2144485" y="2659128"/>
            <a:ext cx="7903029" cy="1569660"/>
          </a:xfrm>
          <a:prstGeom prst="rect">
            <a:avLst/>
          </a:prstGeom>
          <a:noFill/>
        </p:spPr>
        <p:txBody>
          <a:bodyPr wrap="square" rtlCol="0">
            <a:spAutoFit/>
          </a:bodyPr>
          <a:lstStyle/>
          <a:p>
            <a:pPr algn="ctr"/>
            <a:r>
              <a:rPr lang="es-MX" sz="3200" dirty="0">
                <a:latin typeface="Amasis MT Pro Black" panose="02040A04050005020304" pitchFamily="18" charset="0"/>
              </a:rPr>
              <a:t>Aplicar los beneficios derivados de la jurisprudencia, la doctrina y la normativa vigente.</a:t>
            </a:r>
            <a:endParaRPr lang="es-CO" sz="3200" dirty="0">
              <a:latin typeface="Amasis MT Pro Black" panose="02040A04050005020304" pitchFamily="18" charset="0"/>
            </a:endParaRPr>
          </a:p>
        </p:txBody>
      </p:sp>
    </p:spTree>
    <p:extLst>
      <p:ext uri="{BB962C8B-B14F-4D97-AF65-F5344CB8AC3E}">
        <p14:creationId xmlns:p14="http://schemas.microsoft.com/office/powerpoint/2010/main" val="209910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57730-3887-311E-0BC4-B59859AFAD86}"/>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17623A6A-99FF-2CAB-9EFB-EE329C6EF3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4F4A1059-0417-0201-5863-C45ED4DB0C9B}"/>
              </a:ext>
            </a:extLst>
          </p:cNvPr>
          <p:cNvPicPr>
            <a:picLocks noChangeAspect="1"/>
          </p:cNvPicPr>
          <p:nvPr/>
        </p:nvPicPr>
        <p:blipFill>
          <a:blip r:embed="rId3"/>
          <a:stretch>
            <a:fillRect/>
          </a:stretch>
        </p:blipFill>
        <p:spPr>
          <a:xfrm>
            <a:off x="10270209" y="6221303"/>
            <a:ext cx="1510396" cy="446954"/>
          </a:xfrm>
          <a:prstGeom prst="rect">
            <a:avLst/>
          </a:prstGeom>
        </p:spPr>
      </p:pic>
      <p:graphicFrame>
        <p:nvGraphicFramePr>
          <p:cNvPr id="2" name="Tabla 1">
            <a:extLst>
              <a:ext uri="{FF2B5EF4-FFF2-40B4-BE49-F238E27FC236}">
                <a16:creationId xmlns:a16="http://schemas.microsoft.com/office/drawing/2014/main" id="{D8A8F5A6-6744-1A11-A9C4-4FDD1706763D}"/>
              </a:ext>
            </a:extLst>
          </p:cNvPr>
          <p:cNvGraphicFramePr>
            <a:graphicFrameLocks noGrp="1"/>
          </p:cNvGraphicFramePr>
          <p:nvPr>
            <p:extLst>
              <p:ext uri="{D42A27DB-BD31-4B8C-83A1-F6EECF244321}">
                <p14:modId xmlns:p14="http://schemas.microsoft.com/office/powerpoint/2010/main" val="3456079992"/>
              </p:ext>
            </p:extLst>
          </p:nvPr>
        </p:nvGraphicFramePr>
        <p:xfrm>
          <a:off x="242596" y="244243"/>
          <a:ext cx="11812555" cy="5955638"/>
        </p:xfrm>
        <a:graphic>
          <a:graphicData uri="http://schemas.openxmlformats.org/drawingml/2006/table">
            <a:tbl>
              <a:tblPr firstRow="1" bandRow="1">
                <a:tableStyleId>{74C1A8A3-306A-4EB7-A6B1-4F7E0EB9C5D6}</a:tableStyleId>
              </a:tblPr>
              <a:tblGrid>
                <a:gridCol w="1614196">
                  <a:extLst>
                    <a:ext uri="{9D8B030D-6E8A-4147-A177-3AD203B41FA5}">
                      <a16:colId xmlns:a16="http://schemas.microsoft.com/office/drawing/2014/main" val="2804315356"/>
                    </a:ext>
                  </a:extLst>
                </a:gridCol>
                <a:gridCol w="1390261">
                  <a:extLst>
                    <a:ext uri="{9D8B030D-6E8A-4147-A177-3AD203B41FA5}">
                      <a16:colId xmlns:a16="http://schemas.microsoft.com/office/drawing/2014/main" val="1131135156"/>
                    </a:ext>
                  </a:extLst>
                </a:gridCol>
                <a:gridCol w="8808098">
                  <a:extLst>
                    <a:ext uri="{9D8B030D-6E8A-4147-A177-3AD203B41FA5}">
                      <a16:colId xmlns:a16="http://schemas.microsoft.com/office/drawing/2014/main" val="1868964172"/>
                    </a:ext>
                  </a:extLst>
                </a:gridCol>
              </a:tblGrid>
              <a:tr h="416269">
                <a:tc>
                  <a:txBody>
                    <a:bodyPr/>
                    <a:lstStyle/>
                    <a:p>
                      <a:pPr algn="ctr"/>
                      <a:r>
                        <a:rPr lang="es-MX" sz="1200" dirty="0">
                          <a:latin typeface="Arial" panose="020B0604020202020204" pitchFamily="34" charset="0"/>
                          <a:cs typeface="Arial" panose="020B0604020202020204" pitchFamily="34" charset="0"/>
                        </a:rPr>
                        <a:t>TIPO DE CÉDULA </a:t>
                      </a:r>
                    </a:p>
                    <a:p>
                      <a:pPr algn="ctr"/>
                      <a:r>
                        <a:rPr lang="es-MX" sz="1200" dirty="0">
                          <a:latin typeface="Arial" panose="020B0604020202020204" pitchFamily="34" charset="0"/>
                          <a:cs typeface="Arial" panose="020B0604020202020204" pitchFamily="34" charset="0"/>
                        </a:rPr>
                        <a:t>(Sub-cédula)</a:t>
                      </a:r>
                      <a:endParaRPr lang="es-CO"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s-MX" sz="1600" dirty="0">
                          <a:latin typeface="Arial" panose="020B0604020202020204" pitchFamily="34" charset="0"/>
                          <a:cs typeface="Arial" panose="020B0604020202020204" pitchFamily="34" charset="0"/>
                        </a:rPr>
                        <a:t>BENEFICIO TRIBUTARIO</a:t>
                      </a:r>
                      <a:endParaRPr lang="es-CO" sz="16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extLst>
                  <a:ext uri="{0D108BD9-81ED-4DB2-BD59-A6C34878D82A}">
                    <a16:rowId xmlns:a16="http://schemas.microsoft.com/office/drawing/2014/main" val="85858361"/>
                  </a:ext>
                </a:extLst>
              </a:tr>
              <a:tr h="547437">
                <a:tc rowSpan="3">
                  <a:txBody>
                    <a:bodyPr/>
                    <a:lstStyle/>
                    <a:p>
                      <a:r>
                        <a:rPr lang="es-MX" dirty="0">
                          <a:latin typeface="Arial" panose="020B0604020202020204" pitchFamily="34" charset="0"/>
                          <a:cs typeface="Arial" panose="020B0604020202020204" pitchFamily="34" charset="0"/>
                        </a:rPr>
                        <a:t>General (trabajo)</a:t>
                      </a:r>
                      <a:endParaRPr lang="es-CO"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9ADC"/>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rowSpan="3">
                  <a:txBody>
                    <a:bodyPr/>
                    <a:lstStyle/>
                    <a:p>
                      <a:r>
                        <a:rPr lang="es-MX" sz="1400" b="1" dirty="0">
                          <a:latin typeface="Arial" panose="020B0604020202020204" pitchFamily="34" charset="0"/>
                          <a:cs typeface="Arial" panose="020B0604020202020204" pitchFamily="34" charset="0"/>
                        </a:rPr>
                        <a:t>Deducción por Dependientes</a:t>
                      </a:r>
                      <a:endParaRPr lang="es-CO" sz="1400" b="1" dirty="0">
                        <a:latin typeface="Arial" panose="020B0604020202020204" pitchFamily="34" charset="0"/>
                        <a:cs typeface="Arial" panose="020B0604020202020204" pitchFamily="34" charset="0"/>
                      </a:endParaRPr>
                    </a:p>
                  </a:txBody>
                  <a:tcPr anchor="ctr">
                    <a:lnL w="12700" cap="flat" cmpd="sng" algn="ctr">
                      <a:solidFill>
                        <a:srgbClr val="009ADC"/>
                      </a:solidFill>
                      <a:prstDash val="solid"/>
                      <a:round/>
                      <a:headEnd type="none" w="med" len="med"/>
                      <a:tailEnd type="none" w="med" len="med"/>
                    </a:lnL>
                    <a:lnR w="12700" cap="flat" cmpd="sng" algn="ctr">
                      <a:solidFill>
                        <a:srgbClr val="009ADC"/>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9ADC"/>
                      </a:solidFill>
                      <a:prstDash val="solid"/>
                      <a:round/>
                      <a:headEnd type="none" w="med" len="med"/>
                      <a:tailEnd type="none" w="med" len="med"/>
                    </a:lnB>
                    <a:solidFill>
                      <a:schemeClr val="accent5">
                        <a:lumMod val="20000"/>
                        <a:lumOff val="80000"/>
                      </a:schemeClr>
                    </a:solidFill>
                  </a:tcPr>
                </a:tc>
                <a:tc>
                  <a:txBody>
                    <a:bodyPr/>
                    <a:lstStyle/>
                    <a:p>
                      <a:r>
                        <a:rPr lang="es-MX" sz="1400" dirty="0">
                          <a:latin typeface="Arial Narrow" panose="020B0606020202030204" pitchFamily="34" charset="0"/>
                        </a:rPr>
                        <a:t>Los hijos del contribuyente con edad entre 18 y </a:t>
                      </a:r>
                      <a:r>
                        <a:rPr lang="es-MX" sz="1400" b="1" u="sng" dirty="0">
                          <a:solidFill>
                            <a:srgbClr val="FF0000"/>
                          </a:solidFill>
                          <a:effectLst>
                            <a:outerShdw blurRad="38100" dist="38100" dir="2700000" algn="tl">
                              <a:srgbClr val="000000">
                                <a:alpha val="43137"/>
                              </a:srgbClr>
                            </a:outerShdw>
                          </a:effectLst>
                          <a:latin typeface="Arial Narrow" panose="020B0606020202030204" pitchFamily="34" charset="0"/>
                        </a:rPr>
                        <a:t>25 años</a:t>
                      </a:r>
                      <a:r>
                        <a:rPr lang="es-MX" sz="1400" dirty="0">
                          <a:latin typeface="Arial Narrow" panose="020B0606020202030204" pitchFamily="34" charset="0"/>
                        </a:rPr>
                        <a:t>, cuando el padre o madre contribuyente persona natural se encuentre financiando su educación (Ley 2411 de 2024).</a:t>
                      </a:r>
                      <a:endParaRPr lang="es-CO" sz="1400" dirty="0">
                        <a:latin typeface="Arial Narrow" panose="020B0606020202030204" pitchFamily="34" charset="0"/>
                      </a:endParaRPr>
                    </a:p>
                  </a:txBody>
                  <a:tcPr anchor="ctr">
                    <a:lnL w="12700" cap="flat" cmpd="sng" algn="ctr">
                      <a:solidFill>
                        <a:srgbClr val="009ADC"/>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9ADC"/>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280705172"/>
                  </a:ext>
                </a:extLst>
              </a:tr>
              <a:tr h="531401">
                <a:tc vMerge="1">
                  <a:txBody>
                    <a:bodyPr/>
                    <a:lstStyle/>
                    <a:p>
                      <a:endParaRPr lang="es-CO" dirty="0"/>
                    </a:p>
                  </a:txBody>
                  <a:tcPr/>
                </a:tc>
                <a:tc vMerge="1">
                  <a:txBody>
                    <a:bodyPr/>
                    <a:lstStyle/>
                    <a:p>
                      <a:endParaRPr lang="es-CO" dirty="0"/>
                    </a:p>
                  </a:txBody>
                  <a:tcPr/>
                </a:tc>
                <a:tc>
                  <a:txBody>
                    <a:bodyPr/>
                    <a:lstStyle/>
                    <a:p>
                      <a:r>
                        <a:rPr lang="es-MX" sz="1400" dirty="0">
                          <a:latin typeface="Arial Narrow" panose="020B0606020202030204" pitchFamily="34" charset="0"/>
                        </a:rPr>
                        <a:t>Los hijos del contribuyente mayores de 18 años en situación de dependencia por factores físicos o psicológicos certificados por el </a:t>
                      </a:r>
                      <a:r>
                        <a:rPr lang="es-MX" sz="1400" b="1" u="sng" dirty="0">
                          <a:solidFill>
                            <a:srgbClr val="FF0000"/>
                          </a:solidFill>
                          <a:latin typeface="Arial Narrow" panose="020B0606020202030204" pitchFamily="34" charset="0"/>
                        </a:rPr>
                        <a:t>Ministerio de Salud y Protección Social o la entidad determinada por las normas vigentes</a:t>
                      </a:r>
                      <a:r>
                        <a:rPr lang="es-MX" sz="1400" b="1" u="none" dirty="0">
                          <a:solidFill>
                            <a:srgbClr val="FF0000"/>
                          </a:solidFill>
                          <a:latin typeface="Arial Narrow" panose="020B0606020202030204" pitchFamily="34" charset="0"/>
                        </a:rPr>
                        <a:t> </a:t>
                      </a:r>
                      <a:r>
                        <a:rPr lang="es-MX" sz="1400" kern="1200" dirty="0">
                          <a:solidFill>
                            <a:schemeClr val="dk1"/>
                          </a:solidFill>
                          <a:latin typeface="Arial Narrow" panose="020B0606020202030204" pitchFamily="34" charset="0"/>
                          <a:ea typeface="+mn-ea"/>
                          <a:cs typeface="+mn-cs"/>
                        </a:rPr>
                        <a:t>(Ley 2411 de 2024).</a:t>
                      </a:r>
                      <a:endParaRPr lang="es-CO" sz="1400" kern="1200" dirty="0">
                        <a:solidFill>
                          <a:schemeClr val="dk1"/>
                        </a:solidFill>
                        <a:latin typeface="Arial Narrow" panose="020B0606020202030204" pitchFamily="34" charset="0"/>
                        <a:ea typeface="+mn-ea"/>
                        <a:cs typeface="+mn-cs"/>
                      </a:endParaRPr>
                    </a:p>
                  </a:txBody>
                  <a:tcPr anchor="ctr">
                    <a:lnL w="12700" cap="flat" cmpd="sng" algn="ctr">
                      <a:solidFill>
                        <a:srgbClr val="009ADC"/>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9ADC"/>
                      </a:solidFill>
                      <a:prstDash val="solid"/>
                      <a:round/>
                      <a:headEnd type="none" w="med" len="med"/>
                      <a:tailEnd type="none" w="med" len="med"/>
                    </a:lnT>
                    <a:lnB w="12700" cap="flat" cmpd="sng" algn="ctr">
                      <a:solidFill>
                        <a:srgbClr val="009ADC"/>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649056554"/>
                  </a:ext>
                </a:extLst>
              </a:tr>
              <a:tr h="124525">
                <a:tc vMerge="1">
                  <a:txBody>
                    <a:bodyPr/>
                    <a:lstStyle/>
                    <a:p>
                      <a:endParaRPr lang="es-CO" dirty="0"/>
                    </a:p>
                  </a:txBody>
                  <a:tcPr>
                    <a:lnR w="12700" cap="flat" cmpd="sng" algn="ctr">
                      <a:solidFill>
                        <a:srgbClr val="009ADC"/>
                      </a:solidFill>
                      <a:prstDash val="solid"/>
                      <a:round/>
                      <a:headEnd type="none" w="med" len="med"/>
                      <a:tailEnd type="none" w="med" len="med"/>
                    </a:lnR>
                  </a:tcPr>
                </a:tc>
                <a:tc vMerge="1">
                  <a:txBody>
                    <a:bodyPr/>
                    <a:lstStyle/>
                    <a:p>
                      <a:endParaRPr lang="es-CO" dirty="0"/>
                    </a:p>
                  </a:txBody>
                  <a:tcPr/>
                </a:tc>
                <a:tc>
                  <a:txBody>
                    <a:bodyPr/>
                    <a:lstStyle/>
                    <a:p>
                      <a:r>
                        <a:rPr lang="es-MX" sz="1400" kern="1200" dirty="0">
                          <a:solidFill>
                            <a:schemeClr val="dk1"/>
                          </a:solidFill>
                          <a:latin typeface="Arial Narrow" panose="020B0606020202030204" pitchFamily="34" charset="0"/>
                          <a:ea typeface="+mn-ea"/>
                          <a:cs typeface="+mn-cs"/>
                        </a:rPr>
                        <a:t>Los parentescos de crianza que sean </a:t>
                      </a:r>
                      <a:r>
                        <a:rPr lang="es-MX" sz="1400" b="1" u="sng" kern="1200" dirty="0">
                          <a:solidFill>
                            <a:srgbClr val="FF0000"/>
                          </a:solidFill>
                          <a:latin typeface="Arial Narrow" panose="020B0606020202030204" pitchFamily="34" charset="0"/>
                          <a:ea typeface="+mn-ea"/>
                          <a:cs typeface="+mn-cs"/>
                        </a:rPr>
                        <a:t>declarados por un juez de familia</a:t>
                      </a:r>
                      <a:r>
                        <a:rPr lang="es-MX" sz="1400" kern="1200" dirty="0">
                          <a:solidFill>
                            <a:schemeClr val="dk1"/>
                          </a:solidFill>
                          <a:latin typeface="Arial Narrow" panose="020B0606020202030204" pitchFamily="34" charset="0"/>
                          <a:ea typeface="+mn-ea"/>
                          <a:cs typeface="+mn-cs"/>
                        </a:rPr>
                        <a:t>, serán objeto de las deducciones de renta por dependientes de que trata el artículo 387 ET (Ley 2388 de 2024). </a:t>
                      </a:r>
                      <a:endParaRPr lang="es-CO" sz="1400" kern="1200" dirty="0">
                        <a:solidFill>
                          <a:schemeClr val="dk1"/>
                        </a:solidFill>
                        <a:latin typeface="Arial Narrow" panose="020B0606020202030204" pitchFamily="34" charset="0"/>
                        <a:ea typeface="+mn-ea"/>
                        <a:cs typeface="+mn-cs"/>
                      </a:endParaRPr>
                    </a:p>
                  </a:txBody>
                  <a:tcPr anchor="ctr">
                    <a:lnL w="12700" cap="flat" cmpd="sng" algn="ctr">
                      <a:solidFill>
                        <a:srgbClr val="009ADC"/>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9ADC"/>
                      </a:solidFill>
                      <a:prstDash val="solid"/>
                      <a:round/>
                      <a:headEnd type="none" w="med" len="med"/>
                      <a:tailEnd type="none" w="med" len="med"/>
                    </a:lnT>
                    <a:lnB w="12700" cap="flat" cmpd="sng" algn="ctr">
                      <a:solidFill>
                        <a:srgbClr val="009ADC"/>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63640005"/>
                  </a:ext>
                </a:extLst>
              </a:tr>
              <a:tr h="640829">
                <a:tc>
                  <a:txBody>
                    <a:bodyPr/>
                    <a:lstStyle/>
                    <a:p>
                      <a:r>
                        <a:rPr lang="es-MX" dirty="0">
                          <a:latin typeface="Arial" panose="020B0604020202020204" pitchFamily="34" charset="0"/>
                          <a:cs typeface="Arial" panose="020B0604020202020204" pitchFamily="34" charset="0"/>
                        </a:rPr>
                        <a:t>General (trabajo)</a:t>
                      </a:r>
                      <a:endParaRPr lang="es-CO"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s-MX" sz="1400" b="1" kern="1200" dirty="0">
                          <a:solidFill>
                            <a:schemeClr val="dk1"/>
                          </a:solidFill>
                          <a:latin typeface="Arial" panose="020B0604020202020204" pitchFamily="34" charset="0"/>
                          <a:ea typeface="+mn-ea"/>
                          <a:cs typeface="Arial" panose="020B0604020202020204" pitchFamily="34" charset="0"/>
                        </a:rPr>
                        <a:t>Costos y gastos procedentes</a:t>
                      </a:r>
                      <a:endParaRPr lang="es-CO" sz="1400" b="1"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9ADC"/>
                      </a:solidFill>
                      <a:prstDash val="solid"/>
                      <a:round/>
                      <a:headEnd type="none" w="med" len="med"/>
                      <a:tailEnd type="none" w="med" len="med"/>
                    </a:lnT>
                    <a:lnB w="12700" cap="flat" cmpd="sng" algn="ctr">
                      <a:solidFill>
                        <a:srgbClr val="009ADC"/>
                      </a:solidFill>
                      <a:prstDash val="solid"/>
                      <a:round/>
                      <a:headEnd type="none" w="med" len="med"/>
                      <a:tailEnd type="none" w="med" len="med"/>
                    </a:lnB>
                  </a:tcPr>
                </a:tc>
                <a:tc>
                  <a:txBody>
                    <a:bodyPr/>
                    <a:lstStyle/>
                    <a:p>
                      <a:r>
                        <a:rPr lang="es-MX" sz="1400" kern="1200" dirty="0">
                          <a:solidFill>
                            <a:schemeClr val="dk1"/>
                          </a:solidFill>
                          <a:latin typeface="Arial Narrow" panose="020B0606020202030204" pitchFamily="34" charset="0"/>
                          <a:ea typeface="+mn-ea"/>
                          <a:cs typeface="+mn-cs"/>
                        </a:rPr>
                        <a:t> La elección efectuada por el contribuyente para efectos de la retención en la fuente no constituye una decisión irrevocable, por lo tanto, el contribuyente podrá modificarla, retractarse o cambiar su contenido, siempre que existan razones legales que lo ameriten (CONCEPTO 015492 int 1813 DE 2025, noviembre 4).</a:t>
                      </a:r>
                      <a:endParaRPr lang="es-CO" sz="1400" kern="1200" dirty="0">
                        <a:solidFill>
                          <a:schemeClr val="dk1"/>
                        </a:solidFill>
                        <a:latin typeface="Arial Narrow" panose="020B060602020203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9ADC"/>
                      </a:solidFill>
                      <a:prstDash val="solid"/>
                      <a:round/>
                      <a:headEnd type="none" w="med" len="med"/>
                      <a:tailEnd type="none" w="med" len="med"/>
                    </a:lnT>
                    <a:lnB w="12700" cap="flat" cmpd="sng" algn="ctr">
                      <a:solidFill>
                        <a:srgbClr val="009ADC"/>
                      </a:solidFill>
                      <a:prstDash val="solid"/>
                      <a:round/>
                      <a:headEnd type="none" w="med" len="med"/>
                      <a:tailEnd type="none" w="med" len="med"/>
                    </a:lnB>
                  </a:tcPr>
                </a:tc>
                <a:extLst>
                  <a:ext uri="{0D108BD9-81ED-4DB2-BD59-A6C34878D82A}">
                    <a16:rowId xmlns:a16="http://schemas.microsoft.com/office/drawing/2014/main" val="1494765444"/>
                  </a:ext>
                </a:extLst>
              </a:tr>
              <a:tr h="9097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latin typeface="Arial" panose="020B0604020202020204" pitchFamily="34" charset="0"/>
                          <a:cs typeface="Arial" panose="020B0604020202020204" pitchFamily="34" charset="0"/>
                        </a:rPr>
                        <a:t>General (trabajo)</a:t>
                      </a:r>
                      <a:endParaRPr lang="es-CO"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s-MX" sz="1400" b="1" kern="1200" dirty="0">
                          <a:solidFill>
                            <a:schemeClr val="dk1"/>
                          </a:solidFill>
                          <a:latin typeface="Arial" panose="020B0604020202020204" pitchFamily="34" charset="0"/>
                          <a:ea typeface="+mn-ea"/>
                          <a:cs typeface="Arial" panose="020B0604020202020204" pitchFamily="34" charset="0"/>
                        </a:rPr>
                        <a:t>Rentas Exentas</a:t>
                      </a:r>
                      <a:endParaRPr lang="es-CO" sz="1400" b="1"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9ADC"/>
                      </a:solidFill>
                      <a:prstDash val="solid"/>
                      <a:round/>
                      <a:headEnd type="none" w="med" len="med"/>
                      <a:tailEnd type="none" w="med" len="med"/>
                    </a:lnT>
                    <a:lnB w="12700" cap="flat" cmpd="sng" algn="ctr">
                      <a:solidFill>
                        <a:srgbClr val="009ADC"/>
                      </a:solidFill>
                      <a:prstDash val="solid"/>
                      <a:round/>
                      <a:headEnd type="none" w="med" len="med"/>
                      <a:tailEnd type="none" w="med" len="med"/>
                    </a:lnB>
                  </a:tcPr>
                </a:tc>
                <a:tc>
                  <a:txBody>
                    <a:bodyPr/>
                    <a:lstStyle/>
                    <a:p>
                      <a:r>
                        <a:rPr lang="es-MX" sz="1400" b="1" kern="1200" dirty="0">
                          <a:solidFill>
                            <a:srgbClr val="FF0000"/>
                          </a:solidFill>
                          <a:latin typeface="Arial Narrow" panose="020B0606020202030204" pitchFamily="34" charset="0"/>
                          <a:ea typeface="+mn-ea"/>
                          <a:cs typeface="+mn-cs"/>
                        </a:rPr>
                        <a:t>El beneficio del 50% de rentas exentas por gastos de representación, previsto en el numeral 7 del artículo 206 del ET, aplica a la Fiscal General de la Nación, a la Vicefiscal General y los Fiscales Delegados ante cualquier tribunal</a:t>
                      </a:r>
                      <a:r>
                        <a:rPr lang="es-MX" sz="1400" kern="1200" dirty="0">
                          <a:solidFill>
                            <a:schemeClr val="dk1"/>
                          </a:solidFill>
                          <a:latin typeface="Arial Narrow" panose="020B0606020202030204" pitchFamily="34" charset="0"/>
                          <a:ea typeface="+mn-ea"/>
                          <a:cs typeface="+mn-cs"/>
                        </a:rPr>
                        <a:t>, entendidos estos como corporaciones colegiadas de justicia, tales como los Tribunales Superiores de Distrito Judicial y la Corte Suprema de Justicia. Este beneficio no se extiende a los fiscales que actúan ante jueces municipales, promiscuos o de circuito, ni a los fiscales con funciones administrativas.” (CONCEPTO DIAN No. 003411 int 227 DE 2025, febrero 13). De igual manera es aplicable a los </a:t>
                      </a:r>
                      <a:r>
                        <a:rPr lang="es-MX" sz="1400" b="1" kern="1200" dirty="0">
                          <a:solidFill>
                            <a:srgbClr val="FF0000"/>
                          </a:solidFill>
                          <a:latin typeface="Arial Narrow" panose="020B0606020202030204" pitchFamily="34" charset="0"/>
                          <a:ea typeface="+mn-ea"/>
                          <a:cs typeface="+mn-cs"/>
                        </a:rPr>
                        <a:t>fiscales que actúan ante el Tribunal para la Paz, en el marco de la Unidad de Investigación y Acusación de la JEP </a:t>
                      </a:r>
                      <a:r>
                        <a:rPr lang="es-MX" sz="1400" kern="1200" dirty="0">
                          <a:solidFill>
                            <a:schemeClr val="dk1"/>
                          </a:solidFill>
                          <a:latin typeface="Arial Narrow" panose="020B0606020202030204" pitchFamily="34" charset="0"/>
                          <a:ea typeface="+mn-ea"/>
                          <a:cs typeface="+mn-cs"/>
                        </a:rPr>
                        <a:t>(CONCEPTO 007570 int 873 DE 2025, junio 11)</a:t>
                      </a:r>
                      <a:endParaRPr lang="es-CO" sz="1400" kern="1200" dirty="0">
                        <a:solidFill>
                          <a:schemeClr val="dk1"/>
                        </a:solidFill>
                        <a:latin typeface="Arial Narrow" panose="020B060602020203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9ADC"/>
                      </a:solidFill>
                      <a:prstDash val="solid"/>
                      <a:round/>
                      <a:headEnd type="none" w="med" len="med"/>
                      <a:tailEnd type="none" w="med" len="med"/>
                    </a:lnT>
                    <a:lnB w="12700" cap="flat" cmpd="sng" algn="ctr">
                      <a:solidFill>
                        <a:srgbClr val="009ADC"/>
                      </a:solidFill>
                      <a:prstDash val="solid"/>
                      <a:round/>
                      <a:headEnd type="none" w="med" len="med"/>
                      <a:tailEnd type="none" w="med" len="med"/>
                    </a:lnB>
                  </a:tcPr>
                </a:tc>
                <a:extLst>
                  <a:ext uri="{0D108BD9-81ED-4DB2-BD59-A6C34878D82A}">
                    <a16:rowId xmlns:a16="http://schemas.microsoft.com/office/drawing/2014/main" val="1781710735"/>
                  </a:ext>
                </a:extLst>
              </a:tr>
              <a:tr h="11392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latin typeface="Arial" panose="020B0604020202020204" pitchFamily="34" charset="0"/>
                          <a:cs typeface="Arial" panose="020B0604020202020204" pitchFamily="34" charset="0"/>
                        </a:rPr>
                        <a:t>Pensiones</a:t>
                      </a:r>
                      <a:endParaRPr lang="es-CO"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s-MX" sz="1400" b="1" kern="1200" dirty="0">
                          <a:solidFill>
                            <a:schemeClr val="dk1"/>
                          </a:solidFill>
                          <a:latin typeface="Arial" panose="020B0604020202020204" pitchFamily="34" charset="0"/>
                          <a:ea typeface="+mn-ea"/>
                          <a:cs typeface="Arial" panose="020B0604020202020204" pitchFamily="34" charset="0"/>
                        </a:rPr>
                        <a:t>Rentas Exentas</a:t>
                      </a:r>
                      <a:endParaRPr lang="es-CO" sz="1400" b="1"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9ADC"/>
                      </a:solidFill>
                      <a:prstDash val="solid"/>
                      <a:round/>
                      <a:headEnd type="none" w="med" len="med"/>
                      <a:tailEnd type="none" w="med" len="med"/>
                    </a:lnT>
                    <a:lnB w="12700" cap="flat" cmpd="sng" algn="ctr">
                      <a:solidFill>
                        <a:srgbClr val="009ADC"/>
                      </a:solidFill>
                      <a:prstDash val="solid"/>
                      <a:round/>
                      <a:headEnd type="none" w="med" len="med"/>
                      <a:tailEnd type="none" w="med" len="med"/>
                    </a:lnB>
                  </a:tcPr>
                </a:tc>
                <a:tc>
                  <a:txBody>
                    <a:bodyPr/>
                    <a:lstStyle/>
                    <a:p>
                      <a:r>
                        <a:rPr lang="es-MX" sz="1400" kern="1200" dirty="0">
                          <a:solidFill>
                            <a:schemeClr val="dk1"/>
                          </a:solidFill>
                          <a:latin typeface="Arial Narrow" panose="020B0606020202030204" pitchFamily="34" charset="0"/>
                          <a:ea typeface="+mn-ea"/>
                          <a:cs typeface="+mn-cs"/>
                        </a:rPr>
                        <a:t>Las sumas recibidas por concepto de </a:t>
                      </a:r>
                      <a:r>
                        <a:rPr lang="es-MX" sz="1400" b="1" kern="1200" dirty="0">
                          <a:solidFill>
                            <a:srgbClr val="FF0000"/>
                          </a:solidFill>
                          <a:latin typeface="Arial Narrow" panose="020B0606020202030204" pitchFamily="34" charset="0"/>
                          <a:ea typeface="+mn-ea"/>
                          <a:cs typeface="+mn-cs"/>
                        </a:rPr>
                        <a:t>pensión sanción </a:t>
                      </a:r>
                      <a:r>
                        <a:rPr lang="es-MX" sz="1400" kern="1200" dirty="0">
                          <a:solidFill>
                            <a:schemeClr val="dk1"/>
                          </a:solidFill>
                          <a:latin typeface="Arial Narrow" panose="020B0606020202030204" pitchFamily="34" charset="0"/>
                          <a:ea typeface="+mn-ea"/>
                          <a:cs typeface="+mn-cs"/>
                        </a:rPr>
                        <a:t>se consideran rentas de pensiones de conformidad con el artículo 337 del Estatuto Tributario y le resulta aplicable la exención establecida en el numeral 5 del artículo 206 del Estatuto Tributario, siempre y cuando se cumplan los requisitos del parágrafo 3 de este artículo. La pensión sanción se encuentra definida en el artículo 133 de la Ley 100 de 1993, tiene como finalidad amparar a los trabajadores que no fueron afiliados al sistema general de seguridad social y pensiones de manera oportuna, de modo que puedan acceder a los beneficios del sistema, y no queden desamparados contra las contingencias derivadas de la vejez, la invalidez o la muerte con ocasión o causa de su labor (CONCEPTO 012865 int 1497 DE 2025, septiembre 23).</a:t>
                      </a:r>
                      <a:endParaRPr lang="es-CO" sz="1400" kern="1200" dirty="0">
                        <a:solidFill>
                          <a:schemeClr val="dk1"/>
                        </a:solidFill>
                        <a:latin typeface="Arial Narrow" panose="020B060602020203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9ADC"/>
                      </a:solidFill>
                      <a:prstDash val="solid"/>
                      <a:round/>
                      <a:headEnd type="none" w="med" len="med"/>
                      <a:tailEnd type="none" w="med" len="med"/>
                    </a:lnT>
                    <a:lnB w="12700" cap="flat" cmpd="sng" algn="ctr">
                      <a:solidFill>
                        <a:srgbClr val="009ADC"/>
                      </a:solidFill>
                      <a:prstDash val="solid"/>
                      <a:round/>
                      <a:headEnd type="none" w="med" len="med"/>
                      <a:tailEnd type="none" w="med" len="med"/>
                    </a:lnB>
                  </a:tcPr>
                </a:tc>
                <a:extLst>
                  <a:ext uri="{0D108BD9-81ED-4DB2-BD59-A6C34878D82A}">
                    <a16:rowId xmlns:a16="http://schemas.microsoft.com/office/drawing/2014/main" val="3292642679"/>
                  </a:ext>
                </a:extLst>
              </a:tr>
            </a:tbl>
          </a:graphicData>
        </a:graphic>
      </p:graphicFrame>
    </p:spTree>
    <p:extLst>
      <p:ext uri="{BB962C8B-B14F-4D97-AF65-F5344CB8AC3E}">
        <p14:creationId xmlns:p14="http://schemas.microsoft.com/office/powerpoint/2010/main" val="23808505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988A4-2353-810F-AA28-2DAC1FF379F8}"/>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782BC76F-B935-4415-C2A9-E653F09602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F226E6A1-C82D-A7EF-5BFD-2DF6E67C70F8}"/>
              </a:ext>
            </a:extLst>
          </p:cNvPr>
          <p:cNvPicPr>
            <a:picLocks noChangeAspect="1"/>
          </p:cNvPicPr>
          <p:nvPr/>
        </p:nvPicPr>
        <p:blipFill>
          <a:blip r:embed="rId3"/>
          <a:stretch>
            <a:fillRect/>
          </a:stretch>
        </p:blipFill>
        <p:spPr>
          <a:xfrm>
            <a:off x="10270209" y="6221303"/>
            <a:ext cx="1510396" cy="446954"/>
          </a:xfrm>
          <a:prstGeom prst="rect">
            <a:avLst/>
          </a:prstGeom>
        </p:spPr>
      </p:pic>
      <p:graphicFrame>
        <p:nvGraphicFramePr>
          <p:cNvPr id="2" name="Tabla 1">
            <a:extLst>
              <a:ext uri="{FF2B5EF4-FFF2-40B4-BE49-F238E27FC236}">
                <a16:creationId xmlns:a16="http://schemas.microsoft.com/office/drawing/2014/main" id="{B07197C4-6C28-0172-64E6-6BCBFEEF2B77}"/>
              </a:ext>
            </a:extLst>
          </p:cNvPr>
          <p:cNvGraphicFramePr>
            <a:graphicFrameLocks noGrp="1"/>
          </p:cNvGraphicFramePr>
          <p:nvPr>
            <p:extLst>
              <p:ext uri="{D42A27DB-BD31-4B8C-83A1-F6EECF244321}">
                <p14:modId xmlns:p14="http://schemas.microsoft.com/office/powerpoint/2010/main" val="3452352363"/>
              </p:ext>
            </p:extLst>
          </p:nvPr>
        </p:nvGraphicFramePr>
        <p:xfrm>
          <a:off x="111968" y="26279"/>
          <a:ext cx="11999168" cy="6096000"/>
        </p:xfrm>
        <a:graphic>
          <a:graphicData uri="http://schemas.openxmlformats.org/drawingml/2006/table">
            <a:tbl>
              <a:tblPr firstRow="1" bandRow="1">
                <a:tableStyleId>{74C1A8A3-306A-4EB7-A6B1-4F7E0EB9C5D6}</a:tableStyleId>
              </a:tblPr>
              <a:tblGrid>
                <a:gridCol w="1707307">
                  <a:extLst>
                    <a:ext uri="{9D8B030D-6E8A-4147-A177-3AD203B41FA5}">
                      <a16:colId xmlns:a16="http://schemas.microsoft.com/office/drawing/2014/main" val="2804315356"/>
                    </a:ext>
                  </a:extLst>
                </a:gridCol>
                <a:gridCol w="1231835">
                  <a:extLst>
                    <a:ext uri="{9D8B030D-6E8A-4147-A177-3AD203B41FA5}">
                      <a16:colId xmlns:a16="http://schemas.microsoft.com/office/drawing/2014/main" val="1131135156"/>
                    </a:ext>
                  </a:extLst>
                </a:gridCol>
                <a:gridCol w="9060026">
                  <a:extLst>
                    <a:ext uri="{9D8B030D-6E8A-4147-A177-3AD203B41FA5}">
                      <a16:colId xmlns:a16="http://schemas.microsoft.com/office/drawing/2014/main" val="1868964172"/>
                    </a:ext>
                  </a:extLst>
                </a:gridCol>
              </a:tblGrid>
              <a:tr h="376702">
                <a:tc>
                  <a:txBody>
                    <a:bodyPr/>
                    <a:lstStyle/>
                    <a:p>
                      <a:pPr algn="ctr"/>
                      <a:r>
                        <a:rPr lang="es-MX" sz="1100" dirty="0">
                          <a:latin typeface="Arial" panose="020B0604020202020204" pitchFamily="34" charset="0"/>
                          <a:cs typeface="Arial" panose="020B0604020202020204" pitchFamily="34" charset="0"/>
                        </a:rPr>
                        <a:t>TIPO DE CÉDULA </a:t>
                      </a:r>
                    </a:p>
                    <a:p>
                      <a:pPr algn="ctr"/>
                      <a:r>
                        <a:rPr lang="es-MX" sz="1100" dirty="0">
                          <a:latin typeface="Arial" panose="020B0604020202020204" pitchFamily="34" charset="0"/>
                          <a:cs typeface="Arial" panose="020B0604020202020204" pitchFamily="34" charset="0"/>
                        </a:rPr>
                        <a:t>(Sub-cédula)</a:t>
                      </a:r>
                      <a:endParaRPr lang="es-CO" sz="11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gridSpan="2">
                  <a:txBody>
                    <a:bodyPr/>
                    <a:lstStyle/>
                    <a:p>
                      <a:pPr algn="ctr"/>
                      <a:r>
                        <a:rPr lang="es-MX" sz="1400" dirty="0">
                          <a:latin typeface="Arial" panose="020B0604020202020204" pitchFamily="34" charset="0"/>
                          <a:cs typeface="Arial" panose="020B0604020202020204" pitchFamily="34" charset="0"/>
                        </a:rPr>
                        <a:t>BENEFICIO TRIBUTARIO</a:t>
                      </a:r>
                      <a:endParaRPr lang="es-CO" sz="14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hMerge="1">
                  <a:txBody>
                    <a:bodyPr/>
                    <a:lstStyle/>
                    <a:p>
                      <a:endParaRPr lang="es-CO"/>
                    </a:p>
                  </a:txBody>
                  <a:tcPr/>
                </a:tc>
                <a:extLst>
                  <a:ext uri="{0D108BD9-81ED-4DB2-BD59-A6C34878D82A}">
                    <a16:rowId xmlns:a16="http://schemas.microsoft.com/office/drawing/2014/main" val="85858361"/>
                  </a:ext>
                </a:extLst>
              </a:tr>
              <a:tr h="876977">
                <a:tc rowSpan="5">
                  <a:txBody>
                    <a:bodyPr/>
                    <a:lstStyle/>
                    <a:p>
                      <a:pPr marL="0" algn="l" defTabSz="914400" rtl="0" eaLnBrk="1" latinLnBrk="0" hangingPunct="1"/>
                      <a:r>
                        <a:rPr lang="es-MX" sz="1800" kern="1200" dirty="0">
                          <a:solidFill>
                            <a:schemeClr val="dk1"/>
                          </a:solidFill>
                          <a:latin typeface="Arial" panose="020B0604020202020204" pitchFamily="34" charset="0"/>
                          <a:ea typeface="+mn-ea"/>
                          <a:cs typeface="Arial" panose="020B0604020202020204" pitchFamily="34" charset="0"/>
                        </a:rPr>
                        <a:t>General </a:t>
                      </a:r>
                    </a:p>
                    <a:p>
                      <a:pPr marL="0" algn="l" defTabSz="914400" rtl="0" eaLnBrk="1" latinLnBrk="0" hangingPunct="1"/>
                      <a:r>
                        <a:rPr lang="es-MX" sz="1800" kern="1200" dirty="0">
                          <a:solidFill>
                            <a:schemeClr val="dk1"/>
                          </a:solidFill>
                          <a:latin typeface="Arial" panose="020B0604020202020204" pitchFamily="34" charset="0"/>
                          <a:ea typeface="+mn-ea"/>
                          <a:cs typeface="Arial" panose="020B0604020202020204" pitchFamily="34" charset="0"/>
                        </a:rPr>
                        <a:t>(No Laborales)</a:t>
                      </a:r>
                      <a:endParaRPr lang="es-CO" sz="1800" kern="1200" dirty="0">
                        <a:solidFill>
                          <a:schemeClr val="dk1"/>
                        </a:solidFill>
                        <a:latin typeface="Arial" panose="020B0604020202020204" pitchFamily="34" charset="0"/>
                        <a:ea typeface="+mn-ea"/>
                        <a:cs typeface="Arial" panose="020B0604020202020204" pitchFamily="34" charset="0"/>
                      </a:endParaRPr>
                    </a:p>
                  </a:txBody>
                  <a:tcPr anchor="ctr">
                    <a:lnR w="12700" cap="flat" cmpd="sng" algn="ctr">
                      <a:solidFill>
                        <a:schemeClr val="accent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rowSpan="5">
                  <a:txBody>
                    <a:bodyPr/>
                    <a:lstStyle/>
                    <a:p>
                      <a:r>
                        <a:rPr lang="es-MX" sz="1400" b="1" kern="1200" dirty="0">
                          <a:solidFill>
                            <a:schemeClr val="dk1"/>
                          </a:solidFill>
                          <a:latin typeface="Arial" panose="020B0604020202020204" pitchFamily="34" charset="0"/>
                          <a:ea typeface="+mn-ea"/>
                          <a:cs typeface="Arial" panose="020B0604020202020204" pitchFamily="34" charset="0"/>
                        </a:rPr>
                        <a:t>No constituyen Ingresos</a:t>
                      </a:r>
                      <a:endParaRPr lang="es-CO" sz="1400" b="1"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5">
                        <a:lumMod val="20000"/>
                        <a:lumOff val="80000"/>
                      </a:schemeClr>
                    </a:solidFill>
                  </a:tcPr>
                </a:tc>
                <a:tc>
                  <a:txBody>
                    <a:bodyPr/>
                    <a:lstStyle/>
                    <a:p>
                      <a:r>
                        <a:rPr lang="es-MX" sz="1400" kern="1200" dirty="0">
                          <a:solidFill>
                            <a:schemeClr val="dk1"/>
                          </a:solidFill>
                          <a:latin typeface="Arial Narrow" panose="020B0606020202030204" pitchFamily="34" charset="0"/>
                          <a:ea typeface="+mn-ea"/>
                          <a:cs typeface="+mn-cs"/>
                        </a:rPr>
                        <a:t>En el contexto de la Ley 1448 de 2011, de existir una sentencia que ordene </a:t>
                      </a:r>
                      <a:r>
                        <a:rPr lang="es-MX" sz="1400" b="1" kern="1200" dirty="0">
                          <a:solidFill>
                            <a:srgbClr val="FF0000"/>
                          </a:solidFill>
                          <a:latin typeface="Arial Narrow" panose="020B0606020202030204" pitchFamily="34" charset="0"/>
                          <a:ea typeface="+mn-ea"/>
                          <a:cs typeface="+mn-cs"/>
                        </a:rPr>
                        <a:t>la restitución de tierras, en favor de una persona natural o sucesión ilíquida no obligada a llevar contabilidad, el ingreso se entenderá realizado cuando lo reciba efectivamente, en dinero o en especie</a:t>
                      </a:r>
                      <a:r>
                        <a:rPr lang="es-MX" sz="1400" kern="1200" dirty="0">
                          <a:solidFill>
                            <a:schemeClr val="dk1"/>
                          </a:solidFill>
                          <a:latin typeface="Arial Narrow" panose="020B0606020202030204" pitchFamily="34" charset="0"/>
                          <a:ea typeface="+mn-ea"/>
                          <a:cs typeface="+mn-cs"/>
                        </a:rPr>
                        <a:t>, de acuerdo con el artículo 27 del Estatuto Tributario y, en los términos de los artículos 71 y 72 de la Ley 1448 de 2011, no está gravado con el impuesto sobre la renta y complementarios (CONCEPTO DIAN 7407 del 18 de diciembre de 2023).</a:t>
                      </a:r>
                      <a:endParaRPr lang="es-CO" sz="1400" kern="1200" dirty="0">
                        <a:solidFill>
                          <a:schemeClr val="dk1"/>
                        </a:solidFill>
                        <a:latin typeface="Arial Narrow" panose="020B0606020202030204" pitchFamily="34" charset="0"/>
                        <a:ea typeface="+mn-ea"/>
                        <a:cs typeface="+mn-cs"/>
                      </a:endParaRPr>
                    </a:p>
                  </a:txBody>
                  <a:tcPr>
                    <a:lnL w="12700" cap="flat" cmpd="sng" algn="ctr">
                      <a:solidFill>
                        <a:schemeClr val="accent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494765444"/>
                  </a:ext>
                </a:extLst>
              </a:tr>
              <a:tr h="713819">
                <a:tc vMerge="1">
                  <a:txBody>
                    <a:bodyPr/>
                    <a:lstStyle/>
                    <a:p>
                      <a:endParaRPr lang="es-CO" dirty="0"/>
                    </a:p>
                  </a:txBody>
                  <a:tcPr/>
                </a:tc>
                <a:tc vMerge="1">
                  <a:txBody>
                    <a:bodyPr/>
                    <a:lstStyle/>
                    <a:p>
                      <a:endParaRPr lang="es-CO" dirty="0"/>
                    </a:p>
                  </a:txBody>
                  <a:tcPr/>
                </a:tc>
                <a:tc>
                  <a:txBody>
                    <a:bodyPr/>
                    <a:lstStyle/>
                    <a:p>
                      <a:r>
                        <a:rPr lang="es-MX" sz="1400" kern="1200" dirty="0">
                          <a:solidFill>
                            <a:schemeClr val="dk1"/>
                          </a:solidFill>
                          <a:latin typeface="Arial Narrow" panose="020B0606020202030204" pitchFamily="34" charset="0"/>
                          <a:ea typeface="+mn-ea"/>
                          <a:cs typeface="+mn-cs"/>
                        </a:rPr>
                        <a:t>Las personas naturales no obligadas a llevar contabilidad </a:t>
                      </a:r>
                      <a:r>
                        <a:rPr lang="es-MX" sz="1400" b="1" kern="1200" dirty="0">
                          <a:solidFill>
                            <a:srgbClr val="FF0000"/>
                          </a:solidFill>
                          <a:latin typeface="Arial Narrow" panose="020B0606020202030204" pitchFamily="34" charset="0"/>
                          <a:ea typeface="+mn-ea"/>
                          <a:cs typeface="+mn-cs"/>
                        </a:rPr>
                        <a:t>no deben declarar como ingreso el valor correspondiente a los puntos premio obtenidos en programas de fidelización al redimirlos como descuento en productos</a:t>
                      </a:r>
                      <a:r>
                        <a:rPr lang="es-MX" sz="1400" kern="1200" dirty="0">
                          <a:solidFill>
                            <a:schemeClr val="dk1"/>
                          </a:solidFill>
                          <a:latin typeface="Arial Narrow" panose="020B0606020202030204" pitchFamily="34" charset="0"/>
                          <a:ea typeface="+mn-ea"/>
                          <a:cs typeface="+mn-cs"/>
                        </a:rPr>
                        <a:t>. Estos puntos representan beneficios que toman la forma de descuentos; en consecuencia, se reflejan como un menor valor del gasto o costo (CONCEPTO DIAN No. 001960 int 191 DE 2024, marzo 18).</a:t>
                      </a:r>
                      <a:endParaRPr lang="es-CO" sz="1400" kern="1200" dirty="0">
                        <a:solidFill>
                          <a:schemeClr val="dk1"/>
                        </a:solidFill>
                        <a:latin typeface="Arial Narrow" panose="020B0606020202030204" pitchFamily="34" charset="0"/>
                        <a:ea typeface="+mn-ea"/>
                        <a:cs typeface="+mn-cs"/>
                      </a:endParaRPr>
                    </a:p>
                  </a:txBody>
                  <a:tcP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35136799"/>
                  </a:ext>
                </a:extLst>
              </a:tr>
              <a:tr h="713819">
                <a:tc vMerge="1">
                  <a:txBody>
                    <a:bodyPr/>
                    <a:lstStyle/>
                    <a:p>
                      <a:endParaRPr lang="es-CO" dirty="0"/>
                    </a:p>
                  </a:txBody>
                  <a:tcPr/>
                </a:tc>
                <a:tc vMerge="1">
                  <a:txBody>
                    <a:bodyPr/>
                    <a:lstStyle/>
                    <a:p>
                      <a:endParaRPr lang="es-CO"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400" b="1" kern="1200" dirty="0">
                          <a:solidFill>
                            <a:srgbClr val="FF0000"/>
                          </a:solidFill>
                          <a:latin typeface="Arial Narrow" panose="020B0606020202030204" pitchFamily="34" charset="0"/>
                          <a:ea typeface="+mn-ea"/>
                          <a:cs typeface="+mn-cs"/>
                        </a:rPr>
                        <a:t>Los pagos que se realizan por parte de un padre o una madre a su hijo(a) por concepto de alimentos congruos y/o necesarios, no se consideran como ingresos para efectos del impuesto sobre la renta para quien los recibe</a:t>
                      </a:r>
                      <a:r>
                        <a:rPr lang="es-MX" sz="1400" kern="1200" dirty="0">
                          <a:solidFill>
                            <a:schemeClr val="dk1"/>
                          </a:solidFill>
                          <a:latin typeface="Arial Narrow" panose="020B0606020202030204" pitchFamily="34" charset="0"/>
                          <a:ea typeface="+mn-ea"/>
                          <a:cs typeface="+mn-cs"/>
                        </a:rPr>
                        <a:t>. Los alimentos voluntarios se consideran como ingresos para efectos del impuesto sobre la renta para quien los recibe (CONCEPTO DIAN No. 014478 int 2017 de 2025, octubre 24)</a:t>
                      </a:r>
                      <a:endParaRPr lang="es-CO" sz="1400" kern="1200" dirty="0">
                        <a:solidFill>
                          <a:schemeClr val="dk1"/>
                        </a:solidFill>
                        <a:latin typeface="Arial Narrow" panose="020B0606020202030204" pitchFamily="34" charset="0"/>
                        <a:ea typeface="+mn-ea"/>
                        <a:cs typeface="+mn-cs"/>
                      </a:endParaRPr>
                    </a:p>
                  </a:txBody>
                  <a:tcP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197937864"/>
                  </a:ext>
                </a:extLst>
              </a:tr>
              <a:tr h="713819">
                <a:tc vMerge="1">
                  <a:txBody>
                    <a:bodyPr/>
                    <a:lstStyle/>
                    <a:p>
                      <a:pPr marL="0" algn="l" defTabSz="914400" rtl="0" eaLnBrk="1" latinLnBrk="0" hangingPunct="1"/>
                      <a:endParaRPr lang="es-CO" sz="1800" kern="1200" dirty="0">
                        <a:solidFill>
                          <a:schemeClr val="dk1"/>
                        </a:solidFill>
                        <a:latin typeface="Arial" panose="020B0604020202020204" pitchFamily="34" charset="0"/>
                        <a:ea typeface="+mn-ea"/>
                        <a:cs typeface="Arial" panose="020B0604020202020204" pitchFamily="34" charset="0"/>
                      </a:endParaRPr>
                    </a:p>
                  </a:txBody>
                  <a:tcPr anchor="ctr"/>
                </a:tc>
                <a:tc vMerge="1">
                  <a:txBody>
                    <a:bodyPr/>
                    <a:lstStyle/>
                    <a:p>
                      <a:endParaRPr lang="es-CO"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400" b="1" kern="1200" dirty="0">
                          <a:solidFill>
                            <a:srgbClr val="FF0000"/>
                          </a:solidFill>
                          <a:latin typeface="Arial Narrow" panose="020B0606020202030204" pitchFamily="34" charset="0"/>
                          <a:ea typeface="+mn-ea"/>
                          <a:cs typeface="+mn-cs"/>
                        </a:rPr>
                        <a:t>Los excombatientes de la antigua FARC-EP, contribuyentes del impuesto de renta y complementarios, NO deberán declarar el beneficio económico </a:t>
                      </a:r>
                      <a:r>
                        <a:rPr lang="es-MX" sz="1400" kern="1200" dirty="0">
                          <a:solidFill>
                            <a:schemeClr val="dk1"/>
                          </a:solidFill>
                          <a:latin typeface="Arial Narrow" panose="020B0606020202030204" pitchFamily="34" charset="0"/>
                          <a:ea typeface="+mn-ea"/>
                          <a:cs typeface="+mn-cs"/>
                        </a:rPr>
                        <a:t>establecido en el artículo 8 del Decreto Ley 899 de 2017, pues, de acuerdo con el artículo 25 de la Resolución número 4309 de 2019, la renta básica establecida en el artículo 8 del Decreto Ley 899 de 2017, no constituye fuente de ingresos (CONCEPTO 014613 int 1778 DE 2025, octubre 27).</a:t>
                      </a:r>
                      <a:endParaRPr lang="es-CO" sz="1400" kern="1200" dirty="0">
                        <a:solidFill>
                          <a:schemeClr val="dk1"/>
                        </a:solidFill>
                        <a:latin typeface="Arial Narrow" panose="020B0606020202030204" pitchFamily="34" charset="0"/>
                        <a:ea typeface="+mn-ea"/>
                        <a:cs typeface="+mn-cs"/>
                      </a:endParaRPr>
                    </a:p>
                  </a:txBody>
                  <a:tcP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958148911"/>
                  </a:ext>
                </a:extLst>
              </a:tr>
              <a:tr h="713819">
                <a:tc vMerge="1">
                  <a:txBody>
                    <a:bodyPr/>
                    <a:lstStyle/>
                    <a:p>
                      <a:pPr marL="0" algn="l" defTabSz="914400" rtl="0" eaLnBrk="1" latinLnBrk="0" hangingPunct="1"/>
                      <a:endParaRPr lang="es-CO" sz="1800" kern="1200" dirty="0">
                        <a:solidFill>
                          <a:schemeClr val="dk1"/>
                        </a:solidFill>
                        <a:latin typeface="Arial" panose="020B0604020202020204" pitchFamily="34" charset="0"/>
                        <a:ea typeface="+mn-ea"/>
                        <a:cs typeface="Arial" panose="020B0604020202020204" pitchFamily="34" charset="0"/>
                      </a:endParaRPr>
                    </a:p>
                  </a:txBody>
                  <a:tcPr anchor="ctr"/>
                </a:tc>
                <a:tc vMerge="1">
                  <a:txBody>
                    <a:bodyPr/>
                    <a:lstStyle/>
                    <a:p>
                      <a:endParaRPr lang="es-CO"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400" kern="1200" dirty="0">
                          <a:solidFill>
                            <a:srgbClr val="FF0000"/>
                          </a:solidFill>
                          <a:latin typeface="Arial Narrow" panose="020B0606020202030204" pitchFamily="34" charset="0"/>
                          <a:ea typeface="+mn-ea"/>
                          <a:cs typeface="+mn-cs"/>
                        </a:rPr>
                        <a:t>El subsidio recibido por los beneficiarios del programa Colombia Mayor</a:t>
                      </a:r>
                      <a:r>
                        <a:rPr lang="es-MX" sz="1400" kern="1200" dirty="0">
                          <a:solidFill>
                            <a:schemeClr val="dk1"/>
                          </a:solidFill>
                          <a:latin typeface="Arial Narrow" panose="020B0606020202030204" pitchFamily="34" charset="0"/>
                          <a:ea typeface="+mn-ea"/>
                          <a:cs typeface="+mn-cs"/>
                        </a:rPr>
                        <a:t>, no constituye un ingreso no constitutivo de renta ni ganancia ocasional, por ausencia de norma expresa que así lo establezca. No obstante, por no representar un incremento patrimonial ni revelar capacidad contributiva, conforme a lo dispuesto en el artículo 26 del Estatuto Tributario (ET), </a:t>
                      </a:r>
                      <a:r>
                        <a:rPr lang="es-MX" sz="1400" b="0" kern="1200" dirty="0">
                          <a:solidFill>
                            <a:srgbClr val="FF0000"/>
                          </a:solidFill>
                          <a:latin typeface="Arial Narrow" panose="020B0606020202030204" pitchFamily="34" charset="0"/>
                          <a:ea typeface="+mn-ea"/>
                          <a:cs typeface="+mn-cs"/>
                        </a:rPr>
                        <a:t>no configura el hecho generador del impuesto sobre la renta, y por tanto no se encuentra gravado con el citado tributo</a:t>
                      </a:r>
                      <a:r>
                        <a:rPr lang="es-MX" sz="1400" kern="1200" dirty="0">
                          <a:solidFill>
                            <a:schemeClr val="dk1"/>
                          </a:solidFill>
                          <a:latin typeface="Arial Narrow" panose="020B0606020202030204" pitchFamily="34" charset="0"/>
                          <a:ea typeface="+mn-ea"/>
                          <a:cs typeface="+mn-cs"/>
                        </a:rPr>
                        <a:t> (CONCEPTO 000130 int 0025 DE 2026, enero 6).</a:t>
                      </a:r>
                      <a:endParaRPr lang="es-CO" sz="1400" kern="1200" dirty="0">
                        <a:solidFill>
                          <a:schemeClr val="dk1"/>
                        </a:solidFill>
                        <a:latin typeface="Arial Narrow" panose="020B0606020202030204" pitchFamily="34" charset="0"/>
                        <a:ea typeface="+mn-ea"/>
                        <a:cs typeface="+mn-cs"/>
                      </a:endParaRPr>
                    </a:p>
                  </a:txBody>
                  <a:tcP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282787079"/>
                  </a:ext>
                </a:extLst>
              </a:tr>
              <a:tr h="713819">
                <a:tc>
                  <a:txBody>
                    <a:bodyPr/>
                    <a:lstStyle/>
                    <a:p>
                      <a:pPr marL="0" algn="l" defTabSz="914400" rtl="0" eaLnBrk="1" latinLnBrk="0" hangingPunct="1"/>
                      <a:r>
                        <a:rPr lang="es-MX" sz="1800" kern="1200" dirty="0">
                          <a:solidFill>
                            <a:schemeClr val="dk1"/>
                          </a:solidFill>
                          <a:latin typeface="Arial" panose="020B0604020202020204" pitchFamily="34" charset="0"/>
                          <a:ea typeface="+mn-ea"/>
                          <a:cs typeface="Arial" panose="020B0604020202020204" pitchFamily="34" charset="0"/>
                        </a:rPr>
                        <a:t>General </a:t>
                      </a:r>
                    </a:p>
                    <a:p>
                      <a:pPr marL="0" algn="l" defTabSz="914400" rtl="0" eaLnBrk="1" latinLnBrk="0" hangingPunct="1"/>
                      <a:r>
                        <a:rPr lang="es-MX" sz="1800" kern="1200" dirty="0">
                          <a:solidFill>
                            <a:schemeClr val="dk1"/>
                          </a:solidFill>
                          <a:latin typeface="Arial" panose="020B0604020202020204" pitchFamily="34" charset="0"/>
                          <a:ea typeface="+mn-ea"/>
                          <a:cs typeface="Arial" panose="020B0604020202020204" pitchFamily="34" charset="0"/>
                        </a:rPr>
                        <a:t>(Capital)</a:t>
                      </a:r>
                      <a:endParaRPr lang="es-CO" sz="1800" kern="1200" dirty="0">
                        <a:solidFill>
                          <a:schemeClr val="dk1"/>
                        </a:solidFill>
                        <a:latin typeface="Arial" panose="020B0604020202020204" pitchFamily="34" charset="0"/>
                        <a:ea typeface="+mn-ea"/>
                        <a:cs typeface="Arial" panose="020B0604020202020204" pitchFamily="34" charset="0"/>
                      </a:endParaRPr>
                    </a:p>
                  </a:txBody>
                  <a:tcPr anchor="ctr">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tcPr>
                </a:tc>
                <a:tc>
                  <a:txBody>
                    <a:bodyPr/>
                    <a:lstStyle/>
                    <a:p>
                      <a:r>
                        <a:rPr lang="es-MX" sz="1400" b="1" kern="1200" dirty="0">
                          <a:solidFill>
                            <a:schemeClr val="dk1"/>
                          </a:solidFill>
                          <a:latin typeface="Arial" panose="020B0604020202020204" pitchFamily="34" charset="0"/>
                          <a:ea typeface="+mn-ea"/>
                          <a:cs typeface="Arial" panose="020B0604020202020204" pitchFamily="34" charset="0"/>
                        </a:rPr>
                        <a:t>No constituyen Ingresos</a:t>
                      </a:r>
                      <a:endParaRPr lang="es-CO" sz="1400" b="1"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400" kern="1200" dirty="0">
                          <a:solidFill>
                            <a:schemeClr val="dk1"/>
                          </a:solidFill>
                          <a:latin typeface="Arial Narrow" panose="020B0606020202030204" pitchFamily="34" charset="0"/>
                          <a:ea typeface="+mn-ea"/>
                          <a:cs typeface="+mn-cs"/>
                        </a:rPr>
                        <a:t>El </a:t>
                      </a:r>
                      <a:r>
                        <a:rPr lang="es-MX" sz="1400" u="sng" kern="1200" dirty="0">
                          <a:solidFill>
                            <a:srgbClr val="FF0000"/>
                          </a:solidFill>
                          <a:latin typeface="Arial Narrow" panose="020B0606020202030204" pitchFamily="34" charset="0"/>
                          <a:ea typeface="+mn-ea"/>
                          <a:cs typeface="+mn-cs"/>
                        </a:rPr>
                        <a:t>pago realizado por el Fondo Nacional del Ahorro al afiliado correspondiente al concepto de pérdida del poder adquisitivo de la moneda o desvalorización monetaria de la cesantía </a:t>
                      </a:r>
                      <a:r>
                        <a:rPr lang="es-MX" sz="1400" kern="1200" dirty="0">
                          <a:solidFill>
                            <a:schemeClr val="dk1"/>
                          </a:solidFill>
                          <a:latin typeface="Arial Narrow" panose="020B0606020202030204" pitchFamily="34" charset="0"/>
                          <a:ea typeface="+mn-ea"/>
                          <a:cs typeface="+mn-cs"/>
                        </a:rPr>
                        <a:t>(art.11 de la Ley 432/1998, modificado por el artículo 224 de la Ley 1955 de 2019), no corresponde a un ingreso fiscal para el beneficiario de conformidad con el artículo 26 del Estatuto Tributario(CONCEPTO DIAN No. 004548 int 530 DE 2024, julio 9).</a:t>
                      </a:r>
                      <a:endParaRPr lang="es-CO" sz="1400" kern="1200" dirty="0">
                        <a:solidFill>
                          <a:schemeClr val="dk1"/>
                        </a:solidFill>
                        <a:latin typeface="Arial Narrow" panose="020B0606020202030204" pitchFamily="34" charset="0"/>
                        <a:ea typeface="+mn-ea"/>
                        <a:cs typeface="+mn-cs"/>
                      </a:endParaRPr>
                    </a:p>
                  </a:txBody>
                  <a:tcPr>
                    <a:lnL w="12700" cap="flat" cmpd="sng" algn="ctr">
                      <a:solidFill>
                        <a:schemeClr val="tx1"/>
                      </a:solidFill>
                      <a:prstDash val="solid"/>
                      <a:round/>
                      <a:headEnd type="none" w="med" len="med"/>
                      <a:tailEnd type="none" w="med" len="med"/>
                    </a:lnL>
                    <a:lnT w="12700"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153826449"/>
                  </a:ext>
                </a:extLst>
              </a:tr>
            </a:tbl>
          </a:graphicData>
        </a:graphic>
      </p:graphicFrame>
    </p:spTree>
    <p:extLst>
      <p:ext uri="{BB962C8B-B14F-4D97-AF65-F5344CB8AC3E}">
        <p14:creationId xmlns:p14="http://schemas.microsoft.com/office/powerpoint/2010/main" val="20443950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69067-8045-418A-057F-EDE0F9503F6B}"/>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07D0E2CA-5EC1-37F4-BC08-EBA894DA71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0363B734-4C6E-6617-0C54-9322FFB5E274}"/>
              </a:ext>
            </a:extLst>
          </p:cNvPr>
          <p:cNvPicPr>
            <a:picLocks noChangeAspect="1"/>
          </p:cNvPicPr>
          <p:nvPr/>
        </p:nvPicPr>
        <p:blipFill>
          <a:blip r:embed="rId3"/>
          <a:stretch>
            <a:fillRect/>
          </a:stretch>
        </p:blipFill>
        <p:spPr>
          <a:xfrm>
            <a:off x="10270209" y="6221303"/>
            <a:ext cx="1510396" cy="446954"/>
          </a:xfrm>
          <a:prstGeom prst="rect">
            <a:avLst/>
          </a:prstGeom>
        </p:spPr>
      </p:pic>
      <p:sp>
        <p:nvSpPr>
          <p:cNvPr id="4" name="CuadroTexto 3">
            <a:extLst>
              <a:ext uri="{FF2B5EF4-FFF2-40B4-BE49-F238E27FC236}">
                <a16:creationId xmlns:a16="http://schemas.microsoft.com/office/drawing/2014/main" id="{DF5EB1BB-0970-C65C-3B44-267BB3D18F0B}"/>
              </a:ext>
            </a:extLst>
          </p:cNvPr>
          <p:cNvSpPr txBox="1"/>
          <p:nvPr/>
        </p:nvSpPr>
        <p:spPr>
          <a:xfrm>
            <a:off x="231911" y="3273876"/>
            <a:ext cx="11728174" cy="1600438"/>
          </a:xfrm>
          <a:prstGeom prst="rect">
            <a:avLst/>
          </a:prstGeom>
          <a:solidFill>
            <a:schemeClr val="accent4">
              <a:lumMod val="20000"/>
              <a:lumOff val="80000"/>
            </a:schemeClr>
          </a:solidFill>
        </p:spPr>
        <p:txBody>
          <a:bodyPr wrap="square">
            <a:spAutoFit/>
          </a:bodyPr>
          <a:lstStyle/>
          <a:p>
            <a:r>
              <a:rPr lang="es-CO" sz="1400" dirty="0">
                <a:latin typeface="Arial Narrow" panose="020B0606020202030204" pitchFamily="34" charset="0"/>
              </a:rPr>
              <a:t>Mediante la promulgación de esta doctrina, la DIAN resuelve una serie de interrogantes relativos a los incentivos tributarios para personas naturales que adquieren automóviles híbridos o eléctricos para uso personal. </a:t>
            </a:r>
            <a:r>
              <a:rPr lang="es-CO" sz="1400" b="1" u="sng" dirty="0">
                <a:latin typeface="Arial Narrow" panose="020B0606020202030204" pitchFamily="34" charset="0"/>
              </a:rPr>
              <a:t>Indica, por ejemplo, que los beneficios de la Ley 1715 de 2014 son para contribuyentes del impuesto sobre la renta y recuerda que la certificación expedida por la Unidad de Planeación Minero-Energética (UPME) es un requisito para acceder al beneficio, pero no incide en el inicio del cómputo del periodo de deducción, el cual está claramente definido por la ley, que dicha deducción está sujeta al límite general previsto en el numeral 3 del artículo 336 del Estatuto Tributario aunque para el cálculo del valor máximo a deducir por período gravable, correspondiente al 50% de la renta líquida del contribuyente</a:t>
            </a:r>
            <a:r>
              <a:rPr lang="es-CO" sz="1400" dirty="0">
                <a:latin typeface="Arial Narrow" panose="020B0606020202030204" pitchFamily="34" charset="0"/>
              </a:rPr>
              <a:t>, debe tomarse como referencia la renta líquida determinada antes de aplicar la deducción especial y antes de aplicar el límite previsto en el artículo 336 del Estatuto Tributario, entre otros aspectos (CONCEPTO DIAN No. 000146 </a:t>
            </a:r>
            <a:r>
              <a:rPr lang="es-CO" sz="1400" dirty="0" err="1">
                <a:latin typeface="Arial Narrow" panose="020B0606020202030204" pitchFamily="34" charset="0"/>
              </a:rPr>
              <a:t>int</a:t>
            </a:r>
            <a:r>
              <a:rPr lang="es-CO" sz="1400" dirty="0">
                <a:latin typeface="Arial Narrow" panose="020B0606020202030204" pitchFamily="34" charset="0"/>
              </a:rPr>
              <a:t> 0012 DE 2026, enero 2)</a:t>
            </a:r>
          </a:p>
        </p:txBody>
      </p:sp>
      <p:sp>
        <p:nvSpPr>
          <p:cNvPr id="6" name="CuadroTexto 5">
            <a:extLst>
              <a:ext uri="{FF2B5EF4-FFF2-40B4-BE49-F238E27FC236}">
                <a16:creationId xmlns:a16="http://schemas.microsoft.com/office/drawing/2014/main" id="{5B2F76E8-76AF-D7FD-960F-51DF1ACC8610}"/>
              </a:ext>
            </a:extLst>
          </p:cNvPr>
          <p:cNvSpPr txBox="1"/>
          <p:nvPr/>
        </p:nvSpPr>
        <p:spPr>
          <a:xfrm>
            <a:off x="231911" y="4969914"/>
            <a:ext cx="11728174" cy="1169551"/>
          </a:xfrm>
          <a:prstGeom prst="rect">
            <a:avLst/>
          </a:prstGeom>
          <a:solidFill>
            <a:schemeClr val="accent4">
              <a:lumMod val="20000"/>
              <a:lumOff val="80000"/>
            </a:schemeClr>
          </a:solidFill>
        </p:spPr>
        <p:txBody>
          <a:bodyPr wrap="square">
            <a:spAutoFit/>
          </a:bodyPr>
          <a:lstStyle>
            <a:defPPr>
              <a:defRPr lang="es-CO"/>
            </a:defPPr>
            <a:lvl1pPr>
              <a:defRPr>
                <a:latin typeface="Arial Narrow" panose="020B0606020202030204" pitchFamily="34" charset="0"/>
              </a:defRPr>
            </a:lvl1pPr>
          </a:lstStyle>
          <a:p>
            <a:r>
              <a:rPr lang="es-CO" sz="1400" dirty="0"/>
              <a:t>Se consulta a la DIAN si las personas naturales que adquirieron vehículos híbridos o eléctricos antes del 5 de septiembre de 2025 —fecha en la que se expidió el Concepto No. 013853 </a:t>
            </a:r>
            <a:r>
              <a:rPr lang="es-CO" sz="1400" dirty="0" err="1"/>
              <a:t>Int</a:t>
            </a:r>
            <a:r>
              <a:rPr lang="es-CO" sz="1400" dirty="0"/>
              <a:t>. 1715 de 2025, mediante el cual la Administración reconoció la procedencia de los beneficios tributarios previstos en la Ley 1715 de 2014 para este tipo de vehículos destinados al uso personal— tienen derecho a acceder a dichos incentivos. Al respecto, la DIAN concluye que, para efectos de los beneficios tributarios contemplados en la Ley 1715 de 2014, el artículo 2 de la Resolución UPME 135 de 2025 </a:t>
            </a:r>
            <a:r>
              <a:rPr lang="es-CO" sz="1400" b="1" u="sng" dirty="0"/>
              <a:t>establece que las acciones o medidas de Gestión Eficiente de la Energía (GEE) son aquellas realizadas a partir de la entrada en vigor de la Ley 2099 de 2021(JULIO 10) </a:t>
            </a:r>
            <a:r>
              <a:rPr lang="es-CO" sz="1400" dirty="0"/>
              <a:t>(CONCEPTO 002767 </a:t>
            </a:r>
            <a:r>
              <a:rPr lang="es-CO" sz="1400" dirty="0" err="1"/>
              <a:t>int</a:t>
            </a:r>
            <a:r>
              <a:rPr lang="es-CO" sz="1400" dirty="0"/>
              <a:t> 0239 DE 2026, febrero 18).</a:t>
            </a:r>
          </a:p>
        </p:txBody>
      </p:sp>
      <p:sp>
        <p:nvSpPr>
          <p:cNvPr id="3" name="CuadroTexto 2">
            <a:extLst>
              <a:ext uri="{FF2B5EF4-FFF2-40B4-BE49-F238E27FC236}">
                <a16:creationId xmlns:a16="http://schemas.microsoft.com/office/drawing/2014/main" id="{685F70AB-5FDC-D797-B4F1-DE926D3DDA75}"/>
              </a:ext>
            </a:extLst>
          </p:cNvPr>
          <p:cNvSpPr txBox="1"/>
          <p:nvPr/>
        </p:nvSpPr>
        <p:spPr>
          <a:xfrm>
            <a:off x="231911" y="1649652"/>
            <a:ext cx="11728174" cy="1528624"/>
          </a:xfrm>
          <a:prstGeom prst="rect">
            <a:avLst/>
          </a:prstGeom>
          <a:solidFill>
            <a:schemeClr val="accent4">
              <a:lumMod val="20000"/>
              <a:lumOff val="80000"/>
            </a:schemeClr>
          </a:solidFill>
        </p:spPr>
        <p:txBody>
          <a:bodyPr wrap="square">
            <a:spAutoFit/>
          </a:bodyPr>
          <a:lstStyle/>
          <a:p>
            <a:pPr algn="just">
              <a:lnSpc>
                <a:spcPts val="1365"/>
              </a:lnSpc>
              <a:buNone/>
            </a:pPr>
            <a:r>
              <a:rPr lang="es-MX" sz="1400" b="1" i="0" dirty="0">
                <a:solidFill>
                  <a:srgbClr val="C00000"/>
                </a:solidFill>
                <a:effectLst/>
                <a:latin typeface="Arial" panose="020B0604020202020204" pitchFamily="34" charset="0"/>
              </a:rPr>
              <a:t>Artículo 11, Ley 1715 de 2014. </a:t>
            </a:r>
            <a:r>
              <a:rPr lang="es-MX" sz="1400" b="0" i="1" dirty="0">
                <a:solidFill>
                  <a:srgbClr val="C00000"/>
                </a:solidFill>
                <a:effectLst/>
                <a:latin typeface="Arial" panose="020B0604020202020204" pitchFamily="34" charset="0"/>
              </a:rPr>
              <a:t>Incentivos a la generación de energía eléctrica con fuentes no convencionales (FNCE) y a la gestión eficiente de la energía</a:t>
            </a:r>
            <a:r>
              <a:rPr lang="es-MX" sz="1400" b="0" i="0" dirty="0">
                <a:solidFill>
                  <a:srgbClr val="C00000"/>
                </a:solidFill>
                <a:effectLst/>
                <a:latin typeface="Arial" panose="020B0604020202020204" pitchFamily="34" charset="0"/>
              </a:rPr>
              <a:t>. Como fomento a la investigación, el desarrollo y la inversión en el ámbito de la producción de energía con fuentes no convencionales de energía (FNCE) y de la gestión eficiente de la energía, incluyendo la medición inteligente, </a:t>
            </a:r>
            <a:r>
              <a:rPr lang="es-MX" sz="1400" b="0" i="0" dirty="0">
                <a:solidFill>
                  <a:srgbClr val="C00000"/>
                </a:solidFill>
                <a:effectLst/>
                <a:highlight>
                  <a:srgbClr val="FFFF00"/>
                </a:highlight>
                <a:latin typeface="Arial" panose="020B0604020202020204" pitchFamily="34" charset="0"/>
              </a:rPr>
              <a:t>los obligados a declarar renta que realicen directamente inversiones en este sentido, tendrán derecho a deducir de su renta, en un período no mayor de 15 años, contados a partir del año gravable siguiente en el que haya entrado en operación la inversión, el 50% del total de la inversión realizada.  </a:t>
            </a:r>
          </a:p>
          <a:p>
            <a:pPr algn="just">
              <a:lnSpc>
                <a:spcPts val="1365"/>
              </a:lnSpc>
              <a:buNone/>
            </a:pPr>
            <a:r>
              <a:rPr lang="es-MX" sz="1400" b="0" i="0" dirty="0">
                <a:solidFill>
                  <a:srgbClr val="C00000"/>
                </a:solidFill>
                <a:effectLst/>
                <a:highlight>
                  <a:srgbClr val="FFFF00"/>
                </a:highlight>
                <a:latin typeface="Arial" panose="020B0604020202020204" pitchFamily="34" charset="0"/>
              </a:rPr>
              <a:t>  </a:t>
            </a:r>
          </a:p>
          <a:p>
            <a:pPr algn="just">
              <a:lnSpc>
                <a:spcPts val="1365"/>
              </a:lnSpc>
              <a:buNone/>
            </a:pPr>
            <a:r>
              <a:rPr lang="es-MX" sz="1400" b="0" i="0" dirty="0">
                <a:solidFill>
                  <a:srgbClr val="C00000"/>
                </a:solidFill>
                <a:effectLst/>
                <a:highlight>
                  <a:srgbClr val="FFFF00"/>
                </a:highlight>
                <a:latin typeface="Arial" panose="020B0604020202020204" pitchFamily="34" charset="0"/>
              </a:rPr>
              <a:t>El valor a deducir por este concepto en ningún caso podrá ser superior al 50% de la renta líquida del contribuyente, determinada antes de restar el valor de la inversión.  </a:t>
            </a:r>
          </a:p>
        </p:txBody>
      </p:sp>
      <p:graphicFrame>
        <p:nvGraphicFramePr>
          <p:cNvPr id="9" name="Tabla 8">
            <a:extLst>
              <a:ext uri="{FF2B5EF4-FFF2-40B4-BE49-F238E27FC236}">
                <a16:creationId xmlns:a16="http://schemas.microsoft.com/office/drawing/2014/main" id="{DD825BC5-6C34-3093-ECD6-7597DE3E53A8}"/>
              </a:ext>
            </a:extLst>
          </p:cNvPr>
          <p:cNvGraphicFramePr>
            <a:graphicFrameLocks noGrp="1"/>
          </p:cNvGraphicFramePr>
          <p:nvPr>
            <p:extLst>
              <p:ext uri="{D42A27DB-BD31-4B8C-83A1-F6EECF244321}">
                <p14:modId xmlns:p14="http://schemas.microsoft.com/office/powerpoint/2010/main" val="2893229166"/>
              </p:ext>
            </p:extLst>
          </p:nvPr>
        </p:nvGraphicFramePr>
        <p:xfrm>
          <a:off x="231912" y="1033189"/>
          <a:ext cx="11728173" cy="426720"/>
        </p:xfrm>
        <a:graphic>
          <a:graphicData uri="http://schemas.openxmlformats.org/drawingml/2006/table">
            <a:tbl>
              <a:tblPr>
                <a:tableStyleId>{5C22544A-7EE6-4342-B048-85BDC9FD1C3A}</a:tableStyleId>
              </a:tblPr>
              <a:tblGrid>
                <a:gridCol w="11728173">
                  <a:extLst>
                    <a:ext uri="{9D8B030D-6E8A-4147-A177-3AD203B41FA5}">
                      <a16:colId xmlns:a16="http://schemas.microsoft.com/office/drawing/2014/main" val="3070920763"/>
                    </a:ext>
                  </a:extLst>
                </a:gridCol>
              </a:tblGrid>
              <a:tr h="360656">
                <a:tc>
                  <a:txBody>
                    <a:bodyPr/>
                    <a:lstStyle/>
                    <a:p>
                      <a:pPr algn="ctr" fontAlgn="ctr">
                        <a:buNone/>
                      </a:pPr>
                      <a:r>
                        <a:rPr lang="es-MX" sz="1400" u="none" strike="noStrike" dirty="0">
                          <a:effectLst/>
                          <a:latin typeface="Amasis MT Pro Black" panose="02040A04050005020304" pitchFamily="18" charset="0"/>
                        </a:rPr>
                        <a:t>DEDUCCIÓN ESPECIAL POR ADQUISICIÓN DE VEHÍCULOS HÍBRIDOS [PHEV (plug-in hybrid electric vehicle) y HEV (hybrid electric vehicle)], VEHÍCULOS ELÉCTRICOS E INVERSIÓN EN PROYECTOS DE GENERACIÓN DE ENERGÍA CON FNCE y GEE</a:t>
                      </a:r>
                      <a:endParaRPr lang="es-MX" sz="1400" b="1" i="0" u="none" strike="noStrike" dirty="0">
                        <a:solidFill>
                          <a:srgbClr val="FFFFFF"/>
                        </a:solidFill>
                        <a:effectLst/>
                        <a:latin typeface="Amasis MT Pro Black" panose="02040A04050005020304" pitchFamily="18" charset="0"/>
                      </a:endParaRPr>
                    </a:p>
                  </a:txBody>
                  <a:tcPr marL="143202" marR="0" marT="0" marB="0" anchor="ctr"/>
                </a:tc>
                <a:extLst>
                  <a:ext uri="{0D108BD9-81ED-4DB2-BD59-A6C34878D82A}">
                    <a16:rowId xmlns:a16="http://schemas.microsoft.com/office/drawing/2014/main" val="1525975911"/>
                  </a:ext>
                </a:extLst>
              </a:tr>
            </a:tbl>
          </a:graphicData>
        </a:graphic>
      </p:graphicFrame>
    </p:spTree>
    <p:extLst>
      <p:ext uri="{BB962C8B-B14F-4D97-AF65-F5344CB8AC3E}">
        <p14:creationId xmlns:p14="http://schemas.microsoft.com/office/powerpoint/2010/main" val="2438593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55000">
              <a:srgbClr val="00B0F0"/>
            </a:gs>
            <a:gs pos="36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B7C10EF0-64CF-483D-8112-0C95730CDB90}"/>
              </a:ext>
            </a:extLst>
          </p:cNvPr>
          <p:cNvSpPr txBox="1"/>
          <p:nvPr/>
        </p:nvSpPr>
        <p:spPr>
          <a:xfrm>
            <a:off x="2009775" y="-12636"/>
            <a:ext cx="8572500" cy="646331"/>
          </a:xfrm>
          <a:prstGeom prst="rect">
            <a:avLst/>
          </a:prstGeom>
          <a:noFill/>
        </p:spPr>
        <p:txBody>
          <a:bodyPr wrap="square" rtlCol="0">
            <a:spAutoFit/>
          </a:bodyPr>
          <a:lstStyle/>
          <a:p>
            <a:pPr algn="ctr"/>
            <a:r>
              <a:rPr lang="es-ES" sz="3600" b="1" u="sng" dirty="0">
                <a:effectLst>
                  <a:outerShdw blurRad="38100" dist="38100" dir="2700000" algn="tl">
                    <a:srgbClr val="000000">
                      <a:alpha val="43137"/>
                    </a:srgbClr>
                  </a:outerShdw>
                </a:effectLst>
                <a:latin typeface="Algerian" panose="04020705040A02060702" pitchFamily="82" charset="0"/>
              </a:rPr>
              <a:t>FORMULARIO 110 </a:t>
            </a:r>
            <a:r>
              <a:rPr lang="es-ES" sz="3600" b="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(No Residentes)</a:t>
            </a:r>
            <a:endParaRPr lang="es-CO" sz="3600" b="1" u="sng" dirty="0">
              <a:effectLst>
                <a:outerShdw blurRad="38100" dist="38100" dir="2700000" algn="tl">
                  <a:srgbClr val="000000">
                    <a:alpha val="43137"/>
                  </a:srgbClr>
                </a:outerShdw>
              </a:effectLst>
              <a:latin typeface="Algerian" panose="04020705040A02060702" pitchFamily="82" charset="0"/>
            </a:endParaRPr>
          </a:p>
        </p:txBody>
      </p:sp>
      <p:pic>
        <p:nvPicPr>
          <p:cNvPr id="4" name="Imagen 3">
            <a:extLst>
              <a:ext uri="{FF2B5EF4-FFF2-40B4-BE49-F238E27FC236}">
                <a16:creationId xmlns:a16="http://schemas.microsoft.com/office/drawing/2014/main" id="{B97A0244-3444-4E98-9817-04C1CBF9FE52}"/>
              </a:ext>
            </a:extLst>
          </p:cNvPr>
          <p:cNvPicPr>
            <a:picLocks noChangeAspect="1"/>
          </p:cNvPicPr>
          <p:nvPr/>
        </p:nvPicPr>
        <p:blipFill rotWithShape="1">
          <a:blip r:embed="rId2"/>
          <a:srcRect l="2355" t="19380" r="63023" b="11628"/>
          <a:stretch/>
        </p:blipFill>
        <p:spPr>
          <a:xfrm>
            <a:off x="159945" y="751438"/>
            <a:ext cx="5936055" cy="5966233"/>
          </a:xfrm>
          <a:prstGeom prst="rect">
            <a:avLst/>
          </a:prstGeom>
          <a:ln>
            <a:solidFill>
              <a:srgbClr val="002060"/>
            </a:solidFill>
          </a:ln>
        </p:spPr>
      </p:pic>
      <p:pic>
        <p:nvPicPr>
          <p:cNvPr id="2" name="Imagen 1">
            <a:extLst>
              <a:ext uri="{FF2B5EF4-FFF2-40B4-BE49-F238E27FC236}">
                <a16:creationId xmlns:a16="http://schemas.microsoft.com/office/drawing/2014/main" id="{8CD7E25F-13F3-CBDA-6180-1F0C517EA5A0}"/>
              </a:ext>
            </a:extLst>
          </p:cNvPr>
          <p:cNvPicPr>
            <a:picLocks noChangeAspect="1"/>
          </p:cNvPicPr>
          <p:nvPr/>
        </p:nvPicPr>
        <p:blipFill>
          <a:blip r:embed="rId3"/>
          <a:stretch>
            <a:fillRect/>
          </a:stretch>
        </p:blipFill>
        <p:spPr>
          <a:xfrm>
            <a:off x="10590720" y="6397424"/>
            <a:ext cx="1510396" cy="446954"/>
          </a:xfrm>
          <a:prstGeom prst="rect">
            <a:avLst/>
          </a:prstGeom>
        </p:spPr>
      </p:pic>
      <p:pic>
        <p:nvPicPr>
          <p:cNvPr id="5" name="Imagen 4">
            <a:extLst>
              <a:ext uri="{FF2B5EF4-FFF2-40B4-BE49-F238E27FC236}">
                <a16:creationId xmlns:a16="http://schemas.microsoft.com/office/drawing/2014/main" id="{043B9D88-89B7-C9B3-5FD5-196918CF2114}"/>
              </a:ext>
            </a:extLst>
          </p:cNvPr>
          <p:cNvPicPr>
            <a:picLocks noChangeAspect="1"/>
          </p:cNvPicPr>
          <p:nvPr/>
        </p:nvPicPr>
        <p:blipFill>
          <a:blip r:embed="rId4"/>
          <a:stretch>
            <a:fillRect/>
          </a:stretch>
        </p:blipFill>
        <p:spPr>
          <a:xfrm>
            <a:off x="6803930" y="1767018"/>
            <a:ext cx="5228125" cy="3323964"/>
          </a:xfrm>
          <a:prstGeom prst="rect">
            <a:avLst/>
          </a:prstGeom>
        </p:spPr>
      </p:pic>
      <p:sp>
        <p:nvSpPr>
          <p:cNvPr id="6" name="Flecha: a la derecha 5">
            <a:extLst>
              <a:ext uri="{FF2B5EF4-FFF2-40B4-BE49-F238E27FC236}">
                <a16:creationId xmlns:a16="http://schemas.microsoft.com/office/drawing/2014/main" id="{F394E786-D244-906E-D967-F701DCD00321}"/>
              </a:ext>
            </a:extLst>
          </p:cNvPr>
          <p:cNvSpPr/>
          <p:nvPr/>
        </p:nvSpPr>
        <p:spPr>
          <a:xfrm rot="20921030">
            <a:off x="6163609" y="2843944"/>
            <a:ext cx="612902" cy="184914"/>
          </a:xfrm>
          <a:prstGeom prst="rightArrow">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Flecha: a la derecha 9">
            <a:extLst>
              <a:ext uri="{FF2B5EF4-FFF2-40B4-BE49-F238E27FC236}">
                <a16:creationId xmlns:a16="http://schemas.microsoft.com/office/drawing/2014/main" id="{3F503F80-ED0F-8506-8B75-30626B0AFF8A}"/>
              </a:ext>
            </a:extLst>
          </p:cNvPr>
          <p:cNvSpPr/>
          <p:nvPr/>
        </p:nvSpPr>
        <p:spPr>
          <a:xfrm>
            <a:off x="6151423" y="3295461"/>
            <a:ext cx="597083" cy="208230"/>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11" name="Flecha: a la derecha 10">
            <a:extLst>
              <a:ext uri="{FF2B5EF4-FFF2-40B4-BE49-F238E27FC236}">
                <a16:creationId xmlns:a16="http://schemas.microsoft.com/office/drawing/2014/main" id="{C5E51B8C-FD61-967B-48AB-CF4875433280}"/>
              </a:ext>
            </a:extLst>
          </p:cNvPr>
          <p:cNvSpPr/>
          <p:nvPr/>
        </p:nvSpPr>
        <p:spPr>
          <a:xfrm rot="337303">
            <a:off x="6147781" y="3603488"/>
            <a:ext cx="612902" cy="175448"/>
          </a:xfrm>
          <a:prstGeom prst="rightArrow">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Forma libre: forma 11">
            <a:extLst>
              <a:ext uri="{FF2B5EF4-FFF2-40B4-BE49-F238E27FC236}">
                <a16:creationId xmlns:a16="http://schemas.microsoft.com/office/drawing/2014/main" id="{8DC8C992-3907-C6EF-3EA5-12D4831269F1}"/>
              </a:ext>
            </a:extLst>
          </p:cNvPr>
          <p:cNvSpPr/>
          <p:nvPr/>
        </p:nvSpPr>
        <p:spPr>
          <a:xfrm rot="21374177">
            <a:off x="5010389" y="2788518"/>
            <a:ext cx="1872213" cy="1656594"/>
          </a:xfrm>
          <a:custGeom>
            <a:avLst/>
            <a:gdLst>
              <a:gd name="csX0" fmla="*/ 0 w 1991762"/>
              <a:gd name="csY0" fmla="*/ 0 h 2381062"/>
              <a:gd name="csX1" fmla="*/ 1991762 w 1991762"/>
              <a:gd name="csY1" fmla="*/ 2381062 h 2381062"/>
            </a:gdLst>
            <a:ahLst/>
            <a:cxnLst>
              <a:cxn ang="0">
                <a:pos x="csX0" y="csY0"/>
              </a:cxn>
              <a:cxn ang="0">
                <a:pos x="csX1" y="csY1"/>
              </a:cxn>
            </a:cxnLst>
            <a:rect l="l" t="t" r="r" b="b"/>
            <a:pathLst>
              <a:path w="1991762" h="2381062">
                <a:moveTo>
                  <a:pt x="0" y="0"/>
                </a:moveTo>
                <a:lnTo>
                  <a:pt x="1991762" y="2381062"/>
                </a:lnTo>
              </a:path>
            </a:pathLst>
          </a:custGeom>
          <a:noFill/>
          <a:ln w="76200">
            <a:solidFill>
              <a:srgbClr val="FF0000"/>
            </a:solidFill>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02922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F85EE-1536-A64E-6818-1E0D979B2C76}"/>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837B94DE-1649-975C-18C3-7B70596F6B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F29516F1-873E-73AA-38F7-74823CA90838}"/>
              </a:ext>
            </a:extLst>
          </p:cNvPr>
          <p:cNvPicPr>
            <a:picLocks noChangeAspect="1"/>
          </p:cNvPicPr>
          <p:nvPr/>
        </p:nvPicPr>
        <p:blipFill>
          <a:blip r:embed="rId3"/>
          <a:stretch>
            <a:fillRect/>
          </a:stretch>
        </p:blipFill>
        <p:spPr>
          <a:xfrm>
            <a:off x="10270209" y="6221303"/>
            <a:ext cx="1510396" cy="446954"/>
          </a:xfrm>
          <a:prstGeom prst="rect">
            <a:avLst/>
          </a:prstGeom>
        </p:spPr>
      </p:pic>
      <p:graphicFrame>
        <p:nvGraphicFramePr>
          <p:cNvPr id="2" name="Tabla 1">
            <a:extLst>
              <a:ext uri="{FF2B5EF4-FFF2-40B4-BE49-F238E27FC236}">
                <a16:creationId xmlns:a16="http://schemas.microsoft.com/office/drawing/2014/main" id="{4D334F9D-DE13-2050-CE61-D62D76316154}"/>
              </a:ext>
            </a:extLst>
          </p:cNvPr>
          <p:cNvGraphicFramePr>
            <a:graphicFrameLocks noGrp="1"/>
          </p:cNvGraphicFramePr>
          <p:nvPr>
            <p:extLst>
              <p:ext uri="{D42A27DB-BD31-4B8C-83A1-F6EECF244321}">
                <p14:modId xmlns:p14="http://schemas.microsoft.com/office/powerpoint/2010/main" val="552404571"/>
              </p:ext>
            </p:extLst>
          </p:nvPr>
        </p:nvGraphicFramePr>
        <p:xfrm>
          <a:off x="261681" y="2637921"/>
          <a:ext cx="11668638" cy="3490438"/>
        </p:xfrm>
        <a:graphic>
          <a:graphicData uri="http://schemas.openxmlformats.org/drawingml/2006/table">
            <a:tbl>
              <a:tblPr firstRow="1" bandRow="1">
                <a:tableStyleId>{74C1A8A3-306A-4EB7-A6B1-4F7E0EB9C5D6}</a:tableStyleId>
              </a:tblPr>
              <a:tblGrid>
                <a:gridCol w="3684833">
                  <a:extLst>
                    <a:ext uri="{9D8B030D-6E8A-4147-A177-3AD203B41FA5}">
                      <a16:colId xmlns:a16="http://schemas.microsoft.com/office/drawing/2014/main" val="1131135156"/>
                    </a:ext>
                  </a:extLst>
                </a:gridCol>
                <a:gridCol w="7983805">
                  <a:extLst>
                    <a:ext uri="{9D8B030D-6E8A-4147-A177-3AD203B41FA5}">
                      <a16:colId xmlns:a16="http://schemas.microsoft.com/office/drawing/2014/main" val="1868964172"/>
                    </a:ext>
                  </a:extLst>
                </a:gridCol>
              </a:tblGrid>
              <a:tr h="383215">
                <a:tc>
                  <a:txBody>
                    <a:bodyPr/>
                    <a:lstStyle/>
                    <a:p>
                      <a:pPr algn="ctr"/>
                      <a:r>
                        <a:rPr lang="es-MX" sz="1400" dirty="0">
                          <a:latin typeface="Arial" panose="020B0604020202020204" pitchFamily="34" charset="0"/>
                          <a:cs typeface="Arial" panose="020B0604020202020204" pitchFamily="34" charset="0"/>
                        </a:rPr>
                        <a:t>SENTENCIA</a:t>
                      </a:r>
                      <a:endParaRPr lang="es-CO" sz="14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400" b="1" kern="1200" dirty="0">
                          <a:solidFill>
                            <a:schemeClr val="lt1"/>
                          </a:solidFill>
                          <a:latin typeface="Arial" panose="020B0604020202020204" pitchFamily="34" charset="0"/>
                          <a:ea typeface="+mn-ea"/>
                          <a:cs typeface="Arial" panose="020B0604020202020204" pitchFamily="34" charset="0"/>
                        </a:rPr>
                        <a:t>ASPECTO RELEVANTE</a:t>
                      </a:r>
                      <a:endParaRPr lang="es-CO" sz="1400" b="1" kern="1200" dirty="0">
                        <a:solidFill>
                          <a:schemeClr val="lt1"/>
                        </a:solidFill>
                        <a:latin typeface="Arial" panose="020B0604020202020204" pitchFamily="34" charset="0"/>
                        <a:ea typeface="+mn-ea"/>
                        <a:cs typeface="Arial" panose="020B0604020202020204" pitchFamily="34"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858361"/>
                  </a:ext>
                </a:extLst>
              </a:tr>
              <a:tr h="1558102">
                <a:tc>
                  <a:txBody>
                    <a:bodyPr/>
                    <a:lstStyle/>
                    <a:p>
                      <a:r>
                        <a:rPr lang="es-MX" sz="1600" b="1" kern="1200" dirty="0">
                          <a:solidFill>
                            <a:schemeClr val="dk1"/>
                          </a:solidFill>
                          <a:latin typeface="Arial Narrow" panose="020B0606020202030204" pitchFamily="34" charset="0"/>
                          <a:ea typeface="+mn-ea"/>
                          <a:cs typeface="+mn-cs"/>
                        </a:rPr>
                        <a:t>SENTENCIA C.E. 13001-23-33-000-2016-00904-01(28127) de 2024, 21-MARZO</a:t>
                      </a:r>
                      <a:endParaRPr lang="es-CO" sz="1600" b="1"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5">
                        <a:lumMod val="20000"/>
                        <a:lumOff val="80000"/>
                      </a:schemeClr>
                    </a:solidFill>
                  </a:tcPr>
                </a:tc>
                <a:tc>
                  <a:txBody>
                    <a:bodyPr/>
                    <a:lstStyle/>
                    <a:p>
                      <a:r>
                        <a:rPr lang="es-MX" sz="1350" kern="1200" dirty="0">
                          <a:solidFill>
                            <a:schemeClr val="dk1"/>
                          </a:solidFill>
                          <a:latin typeface="Arial Narrow" panose="020B0606020202030204" pitchFamily="34" charset="0"/>
                          <a:ea typeface="+mn-ea"/>
                          <a:cs typeface="+mn-cs"/>
                        </a:rPr>
                        <a:t>Bajo el mencionado criterio de decisión judicial, </a:t>
                      </a:r>
                      <a:r>
                        <a:rPr lang="es-MX" sz="1350" kern="1200" dirty="0">
                          <a:solidFill>
                            <a:schemeClr val="dk1"/>
                          </a:solidFill>
                          <a:highlight>
                            <a:srgbClr val="FFFF00"/>
                          </a:highlight>
                          <a:latin typeface="Arial Narrow" panose="020B0606020202030204" pitchFamily="34" charset="0"/>
                          <a:ea typeface="+mn-ea"/>
                          <a:cs typeface="+mn-cs"/>
                        </a:rPr>
                        <a:t>se debe negar el cargo planteado por la apelante única, porque la incorrecta actualización del valor patrimonial de los activos (a causa de la incorrecta aplicación del sistema de ajustes integrales por inflación que estuvo vigente hasta antes del 2006), no configura una omisión de los activos</a:t>
                      </a:r>
                      <a:r>
                        <a:rPr lang="es-MX" sz="1350" kern="1200" dirty="0">
                          <a:solidFill>
                            <a:schemeClr val="dk1"/>
                          </a:solidFill>
                          <a:latin typeface="Arial Narrow" panose="020B0606020202030204" pitchFamily="34" charset="0"/>
                          <a:ea typeface="+mn-ea"/>
                          <a:cs typeface="+mn-cs"/>
                        </a:rPr>
                        <a:t>. Si bien en el sub lite está probado que la parte actora incurrió en una incorrecta valoración del activo, esa circunstancia no constituye el presupuesto de hecho de la renta gravable establecida en el artículo 239-1 del ET porque el menor valor del patrimonio bruto declarado se origina en las reglas que preveían el reconocimiento anual de los efectos de la inflación en el costo de los activos, que no en el ocultamiento de ingresos gravados percibidos en algún periodo no revisable. </a:t>
                      </a:r>
                      <a:endParaRPr lang="es-CO" sz="1350" kern="1200" dirty="0">
                        <a:solidFill>
                          <a:schemeClr val="dk1"/>
                        </a:solidFill>
                        <a:latin typeface="Arial Narrow" panose="020B0606020202030204" pitchFamily="34" charset="0"/>
                        <a:ea typeface="+mn-ea"/>
                        <a:cs typeface="+mn-cs"/>
                      </a:endParaRPr>
                    </a:p>
                  </a:txBody>
                  <a:tcPr anchor="ctr">
                    <a:lnL w="12700" cap="flat" cmpd="sng" algn="ctr">
                      <a:solidFill>
                        <a:schemeClr val="accent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494765444"/>
                  </a:ext>
                </a:extLst>
              </a:tr>
              <a:tr h="726161">
                <a:tc>
                  <a:txBody>
                    <a:bodyPr/>
                    <a:lstStyle/>
                    <a:p>
                      <a:r>
                        <a:rPr lang="es-MX" sz="1600" b="1" kern="1200" dirty="0">
                          <a:solidFill>
                            <a:schemeClr val="dk1"/>
                          </a:solidFill>
                          <a:latin typeface="Arial Narrow" panose="020B0606020202030204" pitchFamily="34" charset="0"/>
                          <a:ea typeface="+mn-ea"/>
                          <a:cs typeface="+mn-cs"/>
                        </a:rPr>
                        <a:t>SENTENCIA C.E. 76001-23-33-000-2017-00454-01(27428) de 2024, 01-AGOSTO/ Colombina</a:t>
                      </a:r>
                      <a:endParaRPr lang="es-CO" sz="1600" b="1"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350" kern="1200" dirty="0">
                          <a:solidFill>
                            <a:schemeClr val="dk1"/>
                          </a:solidFill>
                          <a:latin typeface="Arial Narrow" panose="020B0606020202030204" pitchFamily="34" charset="0"/>
                          <a:ea typeface="+mn-ea"/>
                          <a:cs typeface="+mn-cs"/>
                        </a:rPr>
                        <a:t>De acuerdo con lo manifestado por el Consejo de Estado en esta sentencia son DEDUCIBLES: </a:t>
                      </a:r>
                      <a:r>
                        <a:rPr lang="es-MX" sz="1350" kern="1200" dirty="0">
                          <a:solidFill>
                            <a:schemeClr val="dk1"/>
                          </a:solidFill>
                          <a:highlight>
                            <a:srgbClr val="FFFF00"/>
                          </a:highlight>
                          <a:latin typeface="Arial Narrow" panose="020B0606020202030204" pitchFamily="34" charset="0"/>
                          <a:ea typeface="+mn-ea"/>
                          <a:cs typeface="+mn-cs"/>
                        </a:rPr>
                        <a:t>el pago de afiliaciones y cuotas de sostenimiento de asociaciones gremiales, pagos a favor del sindicato, las pólizas de seguros a favor de los empleados, los pagos por actividades deportivas a favor de los empleados y los pagos por concepto de arancel judicial</a:t>
                      </a:r>
                      <a:r>
                        <a:rPr lang="es-MX" sz="1350" kern="1200" dirty="0">
                          <a:solidFill>
                            <a:schemeClr val="dk1"/>
                          </a:solidFill>
                          <a:latin typeface="Arial Narrow" panose="020B0606020202030204" pitchFamily="34" charset="0"/>
                          <a:ea typeface="+mn-ea"/>
                          <a:cs typeface="+mn-cs"/>
                        </a:rPr>
                        <a:t>.</a:t>
                      </a:r>
                      <a:endParaRPr lang="es-CO" sz="1350" kern="1200" dirty="0">
                        <a:solidFill>
                          <a:schemeClr val="dk1"/>
                        </a:solidFill>
                        <a:latin typeface="Arial Narrow" panose="020B0606020202030204" pitchFamily="34" charset="0"/>
                        <a:ea typeface="+mn-ea"/>
                        <a:cs typeface="+mn-cs"/>
                      </a:endParaRPr>
                    </a:p>
                  </a:txBody>
                  <a:tcPr anchor="ctr">
                    <a:lnL w="12700" cap="flat" cmpd="sng" algn="ctr">
                      <a:solidFill>
                        <a:schemeClr val="tx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53826449"/>
                  </a:ext>
                </a:extLst>
              </a:tr>
              <a:tr h="726161">
                <a:tc>
                  <a:txBody>
                    <a:bodyPr/>
                    <a:lstStyle/>
                    <a:p>
                      <a:r>
                        <a:rPr lang="es-MX" sz="1600" b="1" kern="1200" dirty="0">
                          <a:solidFill>
                            <a:schemeClr val="dk1"/>
                          </a:solidFill>
                          <a:latin typeface="Arial Narrow" panose="020B0606020202030204" pitchFamily="34" charset="0"/>
                          <a:ea typeface="+mn-ea"/>
                          <a:cs typeface="+mn-cs"/>
                        </a:rPr>
                        <a:t>Sentencia C.E. No.  05001-23-33-000-2018-01860-01 (29243), del  22 de mayo de 2025.</a:t>
                      </a:r>
                      <a:endParaRPr lang="es-CO" sz="1600" b="1" kern="120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350" kern="1200" dirty="0">
                          <a:solidFill>
                            <a:schemeClr val="dk1"/>
                          </a:solidFill>
                          <a:latin typeface="Arial Narrow" panose="020B0606020202030204" pitchFamily="34" charset="0"/>
                          <a:ea typeface="+mn-ea"/>
                          <a:cs typeface="+mn-cs"/>
                        </a:rPr>
                        <a:t>El Consejo de Estado sostiene que, cuando no es posible aplicar la prueba de pasivos del artículo 770 ET por cuanto los documentos soporte no dan cuenta de los montos prestados, la clase de pasivo o la fecha de inicio de los supuestos préstamos, es factible estudiar si están acreditados a través de la prueba supletiva del artículo 771 del ET.</a:t>
                      </a:r>
                      <a:endParaRPr lang="es-CO" sz="1350" kern="1200" dirty="0">
                        <a:solidFill>
                          <a:schemeClr val="dk1"/>
                        </a:solidFill>
                        <a:latin typeface="Arial Narrow" panose="020B0606020202030204" pitchFamily="34" charset="0"/>
                        <a:ea typeface="+mn-ea"/>
                        <a:cs typeface="+mn-cs"/>
                      </a:endParaRPr>
                    </a:p>
                  </a:txBody>
                  <a:tcPr anchor="ctr">
                    <a:lnL w="12700" cap="flat" cmpd="sng" algn="ctr">
                      <a:solidFill>
                        <a:schemeClr val="tx1"/>
                      </a:solidFill>
                      <a:prstDash val="solid"/>
                      <a:round/>
                      <a:headEnd type="none" w="med" len="med"/>
                      <a:tailEnd type="none" w="med" len="med"/>
                    </a:lnL>
                    <a:lnT w="12700"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557811899"/>
                  </a:ext>
                </a:extLst>
              </a:tr>
            </a:tbl>
          </a:graphicData>
        </a:graphic>
      </p:graphicFrame>
      <p:graphicFrame>
        <p:nvGraphicFramePr>
          <p:cNvPr id="3" name="Tabla 2">
            <a:extLst>
              <a:ext uri="{FF2B5EF4-FFF2-40B4-BE49-F238E27FC236}">
                <a16:creationId xmlns:a16="http://schemas.microsoft.com/office/drawing/2014/main" id="{D873B967-EEAE-7ACE-8E59-14B9FA83F9D2}"/>
              </a:ext>
            </a:extLst>
          </p:cNvPr>
          <p:cNvGraphicFramePr>
            <a:graphicFrameLocks noGrp="1"/>
          </p:cNvGraphicFramePr>
          <p:nvPr>
            <p:extLst>
              <p:ext uri="{D42A27DB-BD31-4B8C-83A1-F6EECF244321}">
                <p14:modId xmlns:p14="http://schemas.microsoft.com/office/powerpoint/2010/main" val="2703026242"/>
              </p:ext>
            </p:extLst>
          </p:nvPr>
        </p:nvGraphicFramePr>
        <p:xfrm>
          <a:off x="261681" y="134238"/>
          <a:ext cx="11668638" cy="2313940"/>
        </p:xfrm>
        <a:graphic>
          <a:graphicData uri="http://schemas.openxmlformats.org/drawingml/2006/table">
            <a:tbl>
              <a:tblPr firstRow="1" bandRow="1">
                <a:tableStyleId>{5C22544A-7EE6-4342-B048-85BDC9FD1C3A}</a:tableStyleId>
              </a:tblPr>
              <a:tblGrid>
                <a:gridCol w="3666507">
                  <a:extLst>
                    <a:ext uri="{9D8B030D-6E8A-4147-A177-3AD203B41FA5}">
                      <a16:colId xmlns:a16="http://schemas.microsoft.com/office/drawing/2014/main" val="1522442281"/>
                    </a:ext>
                  </a:extLst>
                </a:gridCol>
                <a:gridCol w="8002131">
                  <a:extLst>
                    <a:ext uri="{9D8B030D-6E8A-4147-A177-3AD203B41FA5}">
                      <a16:colId xmlns:a16="http://schemas.microsoft.com/office/drawing/2014/main" val="467709587"/>
                    </a:ext>
                  </a:extLst>
                </a:gridCol>
              </a:tblGrid>
              <a:tr h="370840">
                <a:tc>
                  <a:txBody>
                    <a:bodyPr/>
                    <a:lstStyle/>
                    <a:p>
                      <a:pPr marL="0" algn="ctr" defTabSz="914400" rtl="0" eaLnBrk="1" latinLnBrk="0" hangingPunct="1"/>
                      <a:r>
                        <a:rPr lang="es-MX" sz="1400" b="1" kern="1200" dirty="0">
                          <a:solidFill>
                            <a:schemeClr val="lt1"/>
                          </a:solidFill>
                          <a:latin typeface="Arial" panose="020B0604020202020204" pitchFamily="34" charset="0"/>
                          <a:ea typeface="+mn-ea"/>
                          <a:cs typeface="Arial" panose="020B0604020202020204" pitchFamily="34" charset="0"/>
                        </a:rPr>
                        <a:t>NORMA</a:t>
                      </a:r>
                      <a:endParaRPr lang="es-CO" sz="1400" b="1" kern="1200" dirty="0">
                        <a:solidFill>
                          <a:schemeClr val="lt1"/>
                        </a:solidFill>
                        <a:latin typeface="Arial" panose="020B0604020202020204" pitchFamily="34" charset="0"/>
                        <a:ea typeface="+mn-ea"/>
                        <a:cs typeface="Arial" panose="020B0604020202020204" pitchFamily="34" charset="0"/>
                      </a:endParaRPr>
                    </a:p>
                  </a:txBody>
                  <a:tcPr/>
                </a:tc>
                <a:tc>
                  <a:txBody>
                    <a:bodyPr/>
                    <a:lstStyle/>
                    <a:p>
                      <a:pPr marL="0" algn="ctr" defTabSz="914400" rtl="0" eaLnBrk="1" latinLnBrk="0" hangingPunct="1"/>
                      <a:r>
                        <a:rPr lang="es-MX" sz="1400" b="1" kern="1200" dirty="0">
                          <a:solidFill>
                            <a:schemeClr val="lt1"/>
                          </a:solidFill>
                          <a:latin typeface="Arial" panose="020B0604020202020204" pitchFamily="34" charset="0"/>
                          <a:ea typeface="+mn-ea"/>
                          <a:cs typeface="Arial" panose="020B0604020202020204" pitchFamily="34" charset="0"/>
                        </a:rPr>
                        <a:t>DESCUENTO TRIBUTARIO</a:t>
                      </a:r>
                      <a:endParaRPr lang="es-CO" sz="1400" b="1" kern="1200" dirty="0">
                        <a:solidFill>
                          <a:schemeClr val="lt1"/>
                        </a:solidFill>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2486305518"/>
                  </a:ext>
                </a:extLst>
              </a:tr>
              <a:tr h="370840">
                <a:tc>
                  <a:txBody>
                    <a:bodyPr/>
                    <a:lstStyle/>
                    <a:p>
                      <a:pPr marL="0" algn="l" defTabSz="914400" rtl="0" eaLnBrk="1" latinLnBrk="0" hangingPunct="1"/>
                      <a:r>
                        <a:rPr lang="es-MX" sz="1800" b="1" kern="1200" dirty="0">
                          <a:solidFill>
                            <a:schemeClr val="dk1"/>
                          </a:solidFill>
                          <a:latin typeface="Arial Narrow" panose="020B0606020202030204" pitchFamily="34" charset="0"/>
                          <a:ea typeface="+mn-ea"/>
                          <a:cs typeface="+mn-cs"/>
                        </a:rPr>
                        <a:t>Ley 2380 de 2024 (julio 15) </a:t>
                      </a:r>
                      <a:endParaRPr lang="es-CO" sz="1800" b="1" kern="1200" dirty="0">
                        <a:solidFill>
                          <a:schemeClr val="dk1"/>
                        </a:solidFill>
                        <a:latin typeface="Arial Narrow" panose="020B0606020202030204" pitchFamily="34" charset="0"/>
                        <a:ea typeface="+mn-ea"/>
                        <a:cs typeface="+mn-cs"/>
                      </a:endParaRPr>
                    </a:p>
                  </a:txBody>
                  <a:tcPr anchor="ctr"/>
                </a:tc>
                <a:tc>
                  <a:txBody>
                    <a:bodyPr/>
                    <a:lstStyle/>
                    <a:p>
                      <a:r>
                        <a:rPr lang="es-MX" sz="1350" kern="1200" dirty="0">
                          <a:solidFill>
                            <a:schemeClr val="dk1"/>
                          </a:solidFill>
                          <a:latin typeface="Arial Narrow" panose="020B0606020202030204" pitchFamily="34" charset="0"/>
                          <a:ea typeface="+mn-ea"/>
                          <a:cs typeface="+mn-cs"/>
                        </a:rPr>
                        <a:t>Las donaciones de alimentos aptos para el consumo humano así como bienes de higiene y aseo, a los bancos de alimentos que se encuentren constituidos como entidades sin ánimo de lucro del Régimen Tributario Especial, los bancos de alimentos que bajo la misma personería jurídica posea lo iglesia a confesión religiosa reconocida por el Ministerio del Interior o por la ley y las asociaciones de bancos de alimentos </a:t>
                      </a:r>
                      <a:r>
                        <a:rPr lang="es-MX" sz="1350" b="1" u="sng" kern="1200" dirty="0">
                          <a:solidFill>
                            <a:srgbClr val="FF0000"/>
                          </a:solidFill>
                          <a:effectLst>
                            <a:outerShdw blurRad="38100" dist="38100" dir="2700000" algn="tl">
                              <a:srgbClr val="000000">
                                <a:alpha val="43137"/>
                              </a:srgbClr>
                            </a:outerShdw>
                          </a:effectLst>
                          <a:latin typeface="Arial Narrow" panose="020B0606020202030204" pitchFamily="34" charset="0"/>
                          <a:ea typeface="+mn-ea"/>
                          <a:cs typeface="+mn-cs"/>
                        </a:rPr>
                        <a:t>podrán aplicar un descuento de máximo un 37% </a:t>
                      </a:r>
                      <a:r>
                        <a:rPr lang="es-MX" sz="1350" kern="1200" dirty="0">
                          <a:solidFill>
                            <a:schemeClr val="dk1"/>
                          </a:solidFill>
                          <a:latin typeface="Arial Narrow" panose="020B0606020202030204" pitchFamily="34" charset="0"/>
                          <a:ea typeface="+mn-ea"/>
                          <a:cs typeface="+mn-cs"/>
                        </a:rPr>
                        <a:t>del valor donado en el año o período gravable. El valor del descuento incluye los costos y gastos de transporte incurridos para poner los alimentos en disposición del donatario, los cuales serán incluidos y desagregados por el donatario en el certificado de donación. </a:t>
                      </a:r>
                    </a:p>
                    <a:p>
                      <a:endParaRPr lang="es-MX" sz="1350" kern="1200" dirty="0">
                        <a:solidFill>
                          <a:schemeClr val="dk1"/>
                        </a:solidFill>
                        <a:latin typeface="Arial Narrow" panose="020B0606020202030204" pitchFamily="34" charset="0"/>
                        <a:ea typeface="+mn-ea"/>
                        <a:cs typeface="+mn-cs"/>
                      </a:endParaRPr>
                    </a:p>
                    <a:p>
                      <a:r>
                        <a:rPr lang="es-MX" sz="1350" kern="1200" dirty="0">
                          <a:solidFill>
                            <a:schemeClr val="dk1"/>
                          </a:solidFill>
                          <a:latin typeface="Arial Narrow" panose="020B0606020202030204" pitchFamily="34" charset="0"/>
                          <a:ea typeface="+mn-ea"/>
                          <a:cs typeface="+mn-cs"/>
                        </a:rPr>
                        <a:t>Si el beneficio no se aplica durante el año o período gravable en el que se generó, el contribuyente podrá imputarlo dentro de su liquidación privada del mismo impuesto en periodos gravables siguientes, hasta un máximo de cuatro (4) periodos.</a:t>
                      </a:r>
                      <a:endParaRPr lang="es-CO" sz="1350" kern="1200" dirty="0">
                        <a:solidFill>
                          <a:schemeClr val="dk1"/>
                        </a:solidFill>
                        <a:latin typeface="Arial Narrow" panose="020B0606020202030204" pitchFamily="34" charset="0"/>
                        <a:ea typeface="+mn-ea"/>
                        <a:cs typeface="+mn-cs"/>
                      </a:endParaRPr>
                    </a:p>
                  </a:txBody>
                  <a:tcPr/>
                </a:tc>
                <a:extLst>
                  <a:ext uri="{0D108BD9-81ED-4DB2-BD59-A6C34878D82A}">
                    <a16:rowId xmlns:a16="http://schemas.microsoft.com/office/drawing/2014/main" val="3542237029"/>
                  </a:ext>
                </a:extLst>
              </a:tr>
            </a:tbl>
          </a:graphicData>
        </a:graphic>
      </p:graphicFrame>
    </p:spTree>
    <p:extLst>
      <p:ext uri="{BB962C8B-B14F-4D97-AF65-F5344CB8AC3E}">
        <p14:creationId xmlns:p14="http://schemas.microsoft.com/office/powerpoint/2010/main" val="78700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8733F-26C2-2C0D-236D-9E3A5D4125A4}"/>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54CC92EE-56E0-5D8D-5979-39D4A61D89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179F3A28-39E3-8EDA-AE86-DA26A676E9CE}"/>
              </a:ext>
            </a:extLst>
          </p:cNvPr>
          <p:cNvPicPr>
            <a:picLocks noChangeAspect="1"/>
          </p:cNvPicPr>
          <p:nvPr/>
        </p:nvPicPr>
        <p:blipFill>
          <a:blip r:embed="rId3"/>
          <a:stretch>
            <a:fillRect/>
          </a:stretch>
        </p:blipFill>
        <p:spPr>
          <a:xfrm>
            <a:off x="10270209" y="6221303"/>
            <a:ext cx="1510396" cy="446954"/>
          </a:xfrm>
          <a:prstGeom prst="rect">
            <a:avLst/>
          </a:prstGeom>
        </p:spPr>
      </p:pic>
      <p:grpSp>
        <p:nvGrpSpPr>
          <p:cNvPr id="3" name="Grupo 2">
            <a:extLst>
              <a:ext uri="{FF2B5EF4-FFF2-40B4-BE49-F238E27FC236}">
                <a16:creationId xmlns:a16="http://schemas.microsoft.com/office/drawing/2014/main" id="{127F28ED-2A58-3686-20E3-E4AAA30D024A}"/>
              </a:ext>
            </a:extLst>
          </p:cNvPr>
          <p:cNvGrpSpPr/>
          <p:nvPr/>
        </p:nvGrpSpPr>
        <p:grpSpPr>
          <a:xfrm>
            <a:off x="972802" y="1843691"/>
            <a:ext cx="10246396" cy="707886"/>
            <a:chOff x="972800" y="1127540"/>
            <a:chExt cx="10246396" cy="707886"/>
          </a:xfrm>
        </p:grpSpPr>
        <p:sp>
          <p:nvSpPr>
            <p:cNvPr id="7" name="CuadroTexto 6">
              <a:extLst>
                <a:ext uri="{FF2B5EF4-FFF2-40B4-BE49-F238E27FC236}">
                  <a16:creationId xmlns:a16="http://schemas.microsoft.com/office/drawing/2014/main" id="{7F721EDC-2912-7EAD-E3EE-414541F469D2}"/>
                </a:ext>
              </a:extLst>
            </p:cNvPr>
            <p:cNvSpPr txBox="1"/>
            <p:nvPr/>
          </p:nvSpPr>
          <p:spPr>
            <a:xfrm>
              <a:off x="972800" y="1127540"/>
              <a:ext cx="10246396" cy="707886"/>
            </a:xfrm>
            <a:prstGeom prst="rect">
              <a:avLst/>
            </a:prstGeom>
            <a:noFill/>
          </p:spPr>
          <p:txBody>
            <a:bodyPr wrap="square">
              <a:spAutoFit/>
            </a:bodyPr>
            <a:lstStyle/>
            <a:p>
              <a:pPr algn="ctr"/>
              <a:r>
                <a:rPr lang="es-MX" sz="4000" b="1" dirty="0">
                  <a:solidFill>
                    <a:srgbClr val="4666FF"/>
                  </a:solidFill>
                  <a:latin typeface="Open Sans ExtraBold" pitchFamily="2" charset="0"/>
                  <a:ea typeface="Open Sans ExtraBold" pitchFamily="2" charset="0"/>
                  <a:cs typeface="Open Sans ExtraBold" pitchFamily="2" charset="0"/>
                </a:rPr>
                <a:t>NORMAS SOBRE REALIZACIÓN</a:t>
              </a:r>
              <a:endParaRPr lang="es-CO" sz="4000" b="1" dirty="0">
                <a:solidFill>
                  <a:srgbClr val="4666FF"/>
                </a:solidFill>
                <a:latin typeface="Open Sans ExtraBold" pitchFamily="2" charset="0"/>
                <a:ea typeface="Open Sans ExtraBold" pitchFamily="2" charset="0"/>
                <a:cs typeface="Open Sans ExtraBold" pitchFamily="2" charset="0"/>
              </a:endParaRPr>
            </a:p>
          </p:txBody>
        </p:sp>
        <p:sp>
          <p:nvSpPr>
            <p:cNvPr id="15" name="Rectángulo 14">
              <a:extLst>
                <a:ext uri="{FF2B5EF4-FFF2-40B4-BE49-F238E27FC236}">
                  <a16:creationId xmlns:a16="http://schemas.microsoft.com/office/drawing/2014/main" id="{DD8E30E6-806E-63C9-B432-BBAA812A383A}"/>
                </a:ext>
              </a:extLst>
            </p:cNvPr>
            <p:cNvSpPr/>
            <p:nvPr/>
          </p:nvSpPr>
          <p:spPr>
            <a:xfrm rot="5400000" flipV="1">
              <a:off x="768273" y="1430198"/>
              <a:ext cx="546210"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4" name="CuadroTexto 3">
            <a:extLst>
              <a:ext uri="{FF2B5EF4-FFF2-40B4-BE49-F238E27FC236}">
                <a16:creationId xmlns:a16="http://schemas.microsoft.com/office/drawing/2014/main" id="{13453A14-03F2-3A7C-C823-35C99B4EC132}"/>
              </a:ext>
            </a:extLst>
          </p:cNvPr>
          <p:cNvSpPr txBox="1"/>
          <p:nvPr/>
        </p:nvSpPr>
        <p:spPr>
          <a:xfrm>
            <a:off x="2144485" y="2767280"/>
            <a:ext cx="7903029" cy="1323439"/>
          </a:xfrm>
          <a:prstGeom prst="rect">
            <a:avLst/>
          </a:prstGeom>
          <a:noFill/>
        </p:spPr>
        <p:txBody>
          <a:bodyPr wrap="square" rtlCol="0">
            <a:spAutoFit/>
          </a:bodyPr>
          <a:lstStyle/>
          <a:p>
            <a:pPr algn="ctr"/>
            <a:r>
              <a:rPr lang="es-MX" sz="4000" dirty="0">
                <a:latin typeface="Amasis MT Pro Black" panose="02040A04050005020304" pitchFamily="18" charset="0"/>
              </a:rPr>
              <a:t>Ingresos, costos y deducciones</a:t>
            </a:r>
            <a:endParaRPr lang="es-CO" sz="4000" dirty="0">
              <a:latin typeface="Amasis MT Pro Black" panose="02040A04050005020304" pitchFamily="18" charset="0"/>
            </a:endParaRPr>
          </a:p>
        </p:txBody>
      </p:sp>
    </p:spTree>
    <p:extLst>
      <p:ext uri="{BB962C8B-B14F-4D97-AF65-F5344CB8AC3E}">
        <p14:creationId xmlns:p14="http://schemas.microsoft.com/office/powerpoint/2010/main" val="42528708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6B480-AEB5-7C8E-C9E5-8C8BC5984D44}"/>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F6FA932A-3098-BBA7-077F-FF14EAAACF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F3FEA442-E1AD-6E1A-F71E-DA80E8CBCACA}"/>
              </a:ext>
            </a:extLst>
          </p:cNvPr>
          <p:cNvSpPr txBox="1"/>
          <p:nvPr/>
        </p:nvSpPr>
        <p:spPr>
          <a:xfrm>
            <a:off x="972800" y="1127540"/>
            <a:ext cx="10246396" cy="523220"/>
          </a:xfrm>
          <a:prstGeom prst="rect">
            <a:avLst/>
          </a:prstGeom>
          <a:noFill/>
        </p:spPr>
        <p:txBody>
          <a:bodyPr wrap="square">
            <a:spAutoFit/>
          </a:bodyPr>
          <a:lstStyle/>
          <a:p>
            <a:r>
              <a:rPr lang="es-MX" sz="2800" b="1" dirty="0">
                <a:solidFill>
                  <a:srgbClr val="4666FF"/>
                </a:solidFill>
                <a:latin typeface="Open Sans ExtraBold" pitchFamily="2" charset="0"/>
                <a:ea typeface="Open Sans ExtraBold" pitchFamily="2" charset="0"/>
                <a:cs typeface="Open Sans ExtraBold" pitchFamily="2" charset="0"/>
              </a:rPr>
              <a:t>Realización de ingresos, costos y deducciones</a:t>
            </a:r>
            <a:endParaRPr lang="es-CO" sz="2800" b="1" dirty="0">
              <a:solidFill>
                <a:srgbClr val="4666FF"/>
              </a:solidFill>
              <a:latin typeface="Open Sans ExtraBold" pitchFamily="2" charset="0"/>
              <a:ea typeface="Open Sans ExtraBold" pitchFamily="2" charset="0"/>
              <a:cs typeface="Open Sans ExtraBold" pitchFamily="2" charset="0"/>
            </a:endParaRPr>
          </a:p>
        </p:txBody>
      </p:sp>
      <p:pic>
        <p:nvPicPr>
          <p:cNvPr id="11" name="Imagen 10">
            <a:extLst>
              <a:ext uri="{FF2B5EF4-FFF2-40B4-BE49-F238E27FC236}">
                <a16:creationId xmlns:a16="http://schemas.microsoft.com/office/drawing/2014/main" id="{1D46808C-CD0C-B1D1-8F8A-9DA83D377217}"/>
              </a:ext>
            </a:extLst>
          </p:cNvPr>
          <p:cNvPicPr>
            <a:picLocks noChangeAspect="1"/>
          </p:cNvPicPr>
          <p:nvPr/>
        </p:nvPicPr>
        <p:blipFill>
          <a:blip r:embed="rId3"/>
          <a:stretch>
            <a:fillRect/>
          </a:stretch>
        </p:blipFill>
        <p:spPr>
          <a:xfrm>
            <a:off x="10270209" y="6223805"/>
            <a:ext cx="1510396" cy="446954"/>
          </a:xfrm>
          <a:prstGeom prst="rect">
            <a:avLst/>
          </a:prstGeom>
        </p:spPr>
      </p:pic>
      <p:sp>
        <p:nvSpPr>
          <p:cNvPr id="15" name="Rectángulo 14">
            <a:extLst>
              <a:ext uri="{FF2B5EF4-FFF2-40B4-BE49-F238E27FC236}">
                <a16:creationId xmlns:a16="http://schemas.microsoft.com/office/drawing/2014/main" id="{62AF588B-C307-C08A-E012-047866B1CB3E}"/>
              </a:ext>
            </a:extLst>
          </p:cNvPr>
          <p:cNvSpPr/>
          <p:nvPr/>
        </p:nvSpPr>
        <p:spPr>
          <a:xfrm rot="5400000">
            <a:off x="783647" y="1369106"/>
            <a:ext cx="424025"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nvGrpSpPr>
          <p:cNvPr id="18" name="Grupo 17">
            <a:extLst>
              <a:ext uri="{FF2B5EF4-FFF2-40B4-BE49-F238E27FC236}">
                <a16:creationId xmlns:a16="http://schemas.microsoft.com/office/drawing/2014/main" id="{D8C86861-78D9-8D7F-8371-BA6F36D6C1A2}"/>
              </a:ext>
            </a:extLst>
          </p:cNvPr>
          <p:cNvGrpSpPr/>
          <p:nvPr/>
        </p:nvGrpSpPr>
        <p:grpSpPr>
          <a:xfrm>
            <a:off x="476431" y="1880860"/>
            <a:ext cx="11135176" cy="4101564"/>
            <a:chOff x="476431" y="1319562"/>
            <a:chExt cx="11135176" cy="4101564"/>
          </a:xfrm>
        </p:grpSpPr>
        <p:sp>
          <p:nvSpPr>
            <p:cNvPr id="3" name="Marcador de contenido 2">
              <a:extLst>
                <a:ext uri="{FF2B5EF4-FFF2-40B4-BE49-F238E27FC236}">
                  <a16:creationId xmlns:a16="http://schemas.microsoft.com/office/drawing/2014/main" id="{F3924CB8-E868-48D6-8665-38BC95FC8336}"/>
                </a:ext>
              </a:extLst>
            </p:cNvPr>
            <p:cNvSpPr txBox="1">
              <a:spLocks/>
            </p:cNvSpPr>
            <p:nvPr/>
          </p:nvSpPr>
          <p:spPr>
            <a:xfrm>
              <a:off x="4074391" y="1319562"/>
              <a:ext cx="3723858" cy="472169"/>
            </a:xfrm>
            <a:prstGeom prst="rect">
              <a:avLst/>
            </a:prstGeom>
            <a:solidFill>
              <a:schemeClr val="bg1"/>
            </a:solidFill>
            <a:ln w="57150">
              <a:solidFill>
                <a:schemeClr val="tx1"/>
              </a:solid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s-CO" sz="2000" b="1" dirty="0">
                  <a:effectLst>
                    <a:outerShdw blurRad="38100" dist="38100" dir="2700000" algn="tl">
                      <a:srgbClr val="000000">
                        <a:alpha val="43137"/>
                      </a:srgbClr>
                    </a:outerShdw>
                  </a:effectLst>
                  <a:latin typeface="Arial Rounded MT Bold" panose="020F0704030504030204" pitchFamily="34" charset="0"/>
                </a:rPr>
                <a:t>PERSONAS NATURALES</a:t>
              </a:r>
            </a:p>
          </p:txBody>
        </p:sp>
        <p:sp>
          <p:nvSpPr>
            <p:cNvPr id="4" name="Marcador de contenido 2">
              <a:extLst>
                <a:ext uri="{FF2B5EF4-FFF2-40B4-BE49-F238E27FC236}">
                  <a16:creationId xmlns:a16="http://schemas.microsoft.com/office/drawing/2014/main" id="{8B20EC6D-50D5-4082-9CFA-EE7EC8953B4F}"/>
                </a:ext>
              </a:extLst>
            </p:cNvPr>
            <p:cNvSpPr txBox="1">
              <a:spLocks/>
            </p:cNvSpPr>
            <p:nvPr/>
          </p:nvSpPr>
          <p:spPr>
            <a:xfrm>
              <a:off x="556594" y="2388281"/>
              <a:ext cx="3962398" cy="488733"/>
            </a:xfrm>
            <a:prstGeom prst="rect">
              <a:avLst/>
            </a:prstGeom>
            <a:ln w="57150">
              <a:solidFill>
                <a:schemeClr val="tx1"/>
              </a:solidFill>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CO" sz="1400" dirty="0">
                  <a:latin typeface="Amasis MT Pro Black" panose="02040A04050005020304" pitchFamily="18" charset="0"/>
                </a:rPr>
                <a:t>OBLIGADAS A LLEVAR CONTABILIDAD</a:t>
              </a:r>
            </a:p>
          </p:txBody>
        </p:sp>
        <p:sp>
          <p:nvSpPr>
            <p:cNvPr id="5" name="Marcador de contenido 2">
              <a:extLst>
                <a:ext uri="{FF2B5EF4-FFF2-40B4-BE49-F238E27FC236}">
                  <a16:creationId xmlns:a16="http://schemas.microsoft.com/office/drawing/2014/main" id="{C5BBDA59-CC50-4552-ACA5-3702EF066C4B}"/>
                </a:ext>
              </a:extLst>
            </p:cNvPr>
            <p:cNvSpPr txBox="1">
              <a:spLocks/>
            </p:cNvSpPr>
            <p:nvPr/>
          </p:nvSpPr>
          <p:spPr>
            <a:xfrm>
              <a:off x="7887749" y="2388281"/>
              <a:ext cx="3723858" cy="523221"/>
            </a:xfrm>
            <a:prstGeom prst="rect">
              <a:avLst/>
            </a:prstGeom>
            <a:ln w="57150">
              <a:solidFill>
                <a:schemeClr val="tx1"/>
              </a:solidFill>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CO" sz="1300" dirty="0">
                  <a:latin typeface="Amasis MT Pro Black" panose="02040A04050005020304" pitchFamily="18" charset="0"/>
                </a:rPr>
                <a:t>NO OBLIGADAS A LLEVAR CONTABILIDAD</a:t>
              </a:r>
            </a:p>
          </p:txBody>
        </p:sp>
        <p:sp>
          <p:nvSpPr>
            <p:cNvPr id="6" name="Marcador de contenido 2">
              <a:extLst>
                <a:ext uri="{FF2B5EF4-FFF2-40B4-BE49-F238E27FC236}">
                  <a16:creationId xmlns:a16="http://schemas.microsoft.com/office/drawing/2014/main" id="{B98DB595-6D2E-47FC-9118-EA5EB9B404BB}"/>
                </a:ext>
              </a:extLst>
            </p:cNvPr>
            <p:cNvSpPr txBox="1">
              <a:spLocks/>
            </p:cNvSpPr>
            <p:nvPr/>
          </p:nvSpPr>
          <p:spPr>
            <a:xfrm>
              <a:off x="830691" y="4599804"/>
              <a:ext cx="3118181" cy="821322"/>
            </a:xfrm>
            <a:prstGeom prst="rect">
              <a:avLst/>
            </a:prstGeom>
            <a:solidFill>
              <a:srgbClr val="0070C0"/>
            </a:solidFill>
            <a:ln w="38100">
              <a:solidFill>
                <a:schemeClr val="tx1"/>
              </a:solidFill>
            </a:ln>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CO" dirty="0">
                  <a:latin typeface="Arial Rounded MT Bold" panose="020F0704030504030204" pitchFamily="34" charset="0"/>
                </a:rPr>
                <a:t>PRINCIPIO DEL DEVENGO</a:t>
              </a:r>
            </a:p>
          </p:txBody>
        </p:sp>
        <p:sp>
          <p:nvSpPr>
            <p:cNvPr id="9" name="Flecha abajo 15">
              <a:extLst>
                <a:ext uri="{FF2B5EF4-FFF2-40B4-BE49-F238E27FC236}">
                  <a16:creationId xmlns:a16="http://schemas.microsoft.com/office/drawing/2014/main" id="{2F406F48-77A0-4479-959F-A195438A306B}"/>
                </a:ext>
              </a:extLst>
            </p:cNvPr>
            <p:cNvSpPr/>
            <p:nvPr/>
          </p:nvSpPr>
          <p:spPr>
            <a:xfrm>
              <a:off x="1724034" y="4140180"/>
              <a:ext cx="1283368" cy="304800"/>
            </a:xfrm>
            <a:prstGeom prst="downArrow">
              <a:avLst/>
            </a:prstGeom>
            <a:solidFill>
              <a:srgbClr val="0070C0"/>
            </a:solidFill>
            <a:ln w="38100">
              <a:solidFill>
                <a:schemeClr val="tx1"/>
              </a:solidFill>
            </a:ln>
          </p:spPr>
          <p:txBody>
            <a:bodyPr vert="horz" lIns="91440" tIns="45720" rIns="91440" bIns="45720" rtlCol="0" anchor="ctr">
              <a:normAutofit fontScale="40000" lnSpcReduction="20000"/>
            </a:bodyPr>
            <a:lstStyle/>
            <a:p>
              <a:pPr algn="ctr">
                <a:lnSpc>
                  <a:spcPct val="90000"/>
                </a:lnSpc>
                <a:spcBef>
                  <a:spcPts val="1000"/>
                </a:spcBef>
                <a:buFont typeface="Arial" panose="020B0604020202020204" pitchFamily="34" charset="0"/>
                <a:buNone/>
              </a:pPr>
              <a:endParaRPr lang="es-CO" sz="2800">
                <a:solidFill>
                  <a:schemeClr val="tx1"/>
                </a:solidFill>
                <a:latin typeface="Arial Rounded MT Bold" panose="020F0704030504030204" pitchFamily="34" charset="0"/>
              </a:endParaRPr>
            </a:p>
          </p:txBody>
        </p:sp>
        <p:sp>
          <p:nvSpPr>
            <p:cNvPr id="10" name="Marcador de contenido 2">
              <a:extLst>
                <a:ext uri="{FF2B5EF4-FFF2-40B4-BE49-F238E27FC236}">
                  <a16:creationId xmlns:a16="http://schemas.microsoft.com/office/drawing/2014/main" id="{EF71CABA-309D-4737-8954-CDCF9B4317AC}"/>
                </a:ext>
              </a:extLst>
            </p:cNvPr>
            <p:cNvSpPr txBox="1">
              <a:spLocks/>
            </p:cNvSpPr>
            <p:nvPr/>
          </p:nvSpPr>
          <p:spPr>
            <a:xfrm>
              <a:off x="8166949" y="3521437"/>
              <a:ext cx="3118181" cy="821322"/>
            </a:xfrm>
            <a:prstGeom prst="rect">
              <a:avLst/>
            </a:prstGeom>
            <a:solidFill>
              <a:schemeClr val="accent6">
                <a:lumMod val="60000"/>
                <a:lumOff val="40000"/>
              </a:schemeClr>
            </a:solidFill>
            <a:ln w="38100">
              <a:solidFill>
                <a:schemeClr val="tx1"/>
              </a:solidFill>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CO" dirty="0">
                  <a:latin typeface="Arial Rounded MT Bold" panose="020F0704030504030204" pitchFamily="34" charset="0"/>
                </a:rPr>
                <a:t>EFECTIVO $$$</a:t>
              </a:r>
            </a:p>
          </p:txBody>
        </p:sp>
        <p:sp>
          <p:nvSpPr>
            <p:cNvPr id="12" name="Flecha abajo 17">
              <a:extLst>
                <a:ext uri="{FF2B5EF4-FFF2-40B4-BE49-F238E27FC236}">
                  <a16:creationId xmlns:a16="http://schemas.microsoft.com/office/drawing/2014/main" id="{7436000C-066F-4572-A1F9-D53885DCFE97}"/>
                </a:ext>
              </a:extLst>
            </p:cNvPr>
            <p:cNvSpPr/>
            <p:nvPr/>
          </p:nvSpPr>
          <p:spPr>
            <a:xfrm>
              <a:off x="9084356" y="3043399"/>
              <a:ext cx="1283368" cy="304800"/>
            </a:xfrm>
            <a:prstGeom prst="downArrow">
              <a:avLst/>
            </a:prstGeom>
            <a:solidFill>
              <a:schemeClr val="accent6">
                <a:lumMod val="40000"/>
                <a:lumOff val="60000"/>
              </a:schemeClr>
            </a:solidFill>
            <a:ln w="38100">
              <a:solidFill>
                <a:schemeClr val="tx1"/>
              </a:solidFill>
            </a:ln>
          </p:spPr>
          <p:txBody>
            <a:bodyPr vert="horz" lIns="91440" tIns="45720" rIns="91440" bIns="45720" rtlCol="0" anchor="ctr">
              <a:normAutofit fontScale="40000" lnSpcReduction="20000"/>
            </a:bodyPr>
            <a:lstStyle/>
            <a:p>
              <a:pPr algn="ctr">
                <a:lnSpc>
                  <a:spcPct val="90000"/>
                </a:lnSpc>
                <a:spcBef>
                  <a:spcPts val="1000"/>
                </a:spcBef>
                <a:buFont typeface="Arial" panose="020B0604020202020204" pitchFamily="34" charset="0"/>
                <a:buNone/>
              </a:pPr>
              <a:endParaRPr lang="es-CO" sz="2800">
                <a:solidFill>
                  <a:schemeClr val="tx1"/>
                </a:solidFill>
                <a:latin typeface="Arial Rounded MT Bold" panose="020F0704030504030204" pitchFamily="34" charset="0"/>
              </a:endParaRPr>
            </a:p>
          </p:txBody>
        </p:sp>
        <p:sp>
          <p:nvSpPr>
            <p:cNvPr id="13" name="Forma libre: forma 12">
              <a:extLst>
                <a:ext uri="{FF2B5EF4-FFF2-40B4-BE49-F238E27FC236}">
                  <a16:creationId xmlns:a16="http://schemas.microsoft.com/office/drawing/2014/main" id="{07155729-7669-4D38-A5BD-35FB448472A8}"/>
                </a:ext>
              </a:extLst>
            </p:cNvPr>
            <p:cNvSpPr/>
            <p:nvPr/>
          </p:nvSpPr>
          <p:spPr>
            <a:xfrm>
              <a:off x="2425148" y="1895061"/>
              <a:ext cx="7288695" cy="410817"/>
            </a:xfrm>
            <a:custGeom>
              <a:avLst/>
              <a:gdLst>
                <a:gd name="connsiteX0" fmla="*/ 0 w 7726017"/>
                <a:gd name="connsiteY0" fmla="*/ 410817 h 410817"/>
                <a:gd name="connsiteX1" fmla="*/ 0 w 7726017"/>
                <a:gd name="connsiteY1" fmla="*/ 39756 h 410817"/>
                <a:gd name="connsiteX2" fmla="*/ 7726017 w 7726017"/>
                <a:gd name="connsiteY2" fmla="*/ 0 h 410817"/>
                <a:gd name="connsiteX3" fmla="*/ 7726017 w 7726017"/>
                <a:gd name="connsiteY3" fmla="*/ 384313 h 410817"/>
              </a:gdLst>
              <a:ahLst/>
              <a:cxnLst>
                <a:cxn ang="0">
                  <a:pos x="connsiteX0" y="connsiteY0"/>
                </a:cxn>
                <a:cxn ang="0">
                  <a:pos x="connsiteX1" y="connsiteY1"/>
                </a:cxn>
                <a:cxn ang="0">
                  <a:pos x="connsiteX2" y="connsiteY2"/>
                </a:cxn>
                <a:cxn ang="0">
                  <a:pos x="connsiteX3" y="connsiteY3"/>
                </a:cxn>
              </a:cxnLst>
              <a:rect l="l" t="t" r="r" b="b"/>
              <a:pathLst>
                <a:path w="7726017" h="410817">
                  <a:moveTo>
                    <a:pt x="0" y="410817"/>
                  </a:moveTo>
                  <a:lnTo>
                    <a:pt x="0" y="39756"/>
                  </a:lnTo>
                  <a:lnTo>
                    <a:pt x="7726017" y="0"/>
                  </a:lnTo>
                  <a:lnTo>
                    <a:pt x="7726017" y="384313"/>
                  </a:ln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4" name="Picture 2" descr="novedad_36.jpg (300×300)">
              <a:extLst>
                <a:ext uri="{FF2B5EF4-FFF2-40B4-BE49-F238E27FC236}">
                  <a16:creationId xmlns:a16="http://schemas.microsoft.com/office/drawing/2014/main" id="{8E8361CF-8014-4AD9-B212-DB38280F626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35764" y="2959417"/>
              <a:ext cx="1477254" cy="1372578"/>
            </a:xfrm>
            <a:prstGeom prst="rect">
              <a:avLst/>
            </a:prstGeom>
            <a:noFill/>
            <a:extLst>
              <a:ext uri="{909E8E84-426E-40DD-AFC4-6F175D3DCCD1}">
                <a14:hiddenFill xmlns:a14="http://schemas.microsoft.com/office/drawing/2010/main">
                  <a:solidFill>
                    <a:srgbClr val="FFFFFF"/>
                  </a:solidFill>
                </a14:hiddenFill>
              </a:ext>
            </a:extLst>
          </p:spPr>
        </p:pic>
        <p:sp>
          <p:nvSpPr>
            <p:cNvPr id="16" name="CuadroTexto 15">
              <a:extLst>
                <a:ext uri="{FF2B5EF4-FFF2-40B4-BE49-F238E27FC236}">
                  <a16:creationId xmlns:a16="http://schemas.microsoft.com/office/drawing/2014/main" id="{CACEBD3A-B77A-4859-BE6F-E8089D7C22FE}"/>
                </a:ext>
              </a:extLst>
            </p:cNvPr>
            <p:cNvSpPr txBox="1"/>
            <p:nvPr/>
          </p:nvSpPr>
          <p:spPr>
            <a:xfrm>
              <a:off x="476431" y="3118578"/>
              <a:ext cx="1157793" cy="923330"/>
            </a:xfrm>
            <a:prstGeom prst="rect">
              <a:avLst/>
            </a:prstGeom>
            <a:noFill/>
          </p:spPr>
          <p:txBody>
            <a:bodyPr wrap="square" rtlCol="0">
              <a:spAutoFit/>
            </a:bodyPr>
            <a:lstStyle/>
            <a:p>
              <a:r>
                <a:rPr lang="es-CO" sz="5400" dirty="0">
                  <a:solidFill>
                    <a:schemeClr val="bg1">
                      <a:lumMod val="50000"/>
                    </a:schemeClr>
                  </a:solidFill>
                </a:rPr>
                <a:t>NIF</a:t>
              </a:r>
            </a:p>
          </p:txBody>
        </p:sp>
        <p:sp>
          <p:nvSpPr>
            <p:cNvPr id="17" name="CuadroTexto 16">
              <a:extLst>
                <a:ext uri="{FF2B5EF4-FFF2-40B4-BE49-F238E27FC236}">
                  <a16:creationId xmlns:a16="http://schemas.microsoft.com/office/drawing/2014/main" id="{C831247E-A343-4EE8-8229-5299DB9AC883}"/>
                </a:ext>
              </a:extLst>
            </p:cNvPr>
            <p:cNvSpPr txBox="1"/>
            <p:nvPr/>
          </p:nvSpPr>
          <p:spPr>
            <a:xfrm>
              <a:off x="1634224" y="3134300"/>
              <a:ext cx="1874354" cy="830997"/>
            </a:xfrm>
            <a:prstGeom prst="rect">
              <a:avLst/>
            </a:prstGeom>
            <a:noFill/>
          </p:spPr>
          <p:txBody>
            <a:bodyPr wrap="square" rtlCol="0">
              <a:spAutoFit/>
            </a:bodyPr>
            <a:lstStyle/>
            <a:p>
              <a:r>
                <a:rPr lang="es-CO" sz="1600" b="1" dirty="0">
                  <a:solidFill>
                    <a:srgbClr val="0070C0"/>
                  </a:solidFill>
                  <a:latin typeface="Tahoma" panose="020B0604030504040204" pitchFamily="34" charset="0"/>
                  <a:ea typeface="Tahoma" panose="020B0604030504040204" pitchFamily="34" charset="0"/>
                  <a:cs typeface="Tahoma" panose="020B0604030504040204" pitchFamily="34" charset="0"/>
                </a:rPr>
                <a:t>NORMAS DE </a:t>
              </a:r>
            </a:p>
            <a:p>
              <a:r>
                <a:rPr lang="es-CO" sz="1600" b="1" dirty="0">
                  <a:solidFill>
                    <a:srgbClr val="0070C0"/>
                  </a:solidFill>
                  <a:latin typeface="Tahoma" panose="020B0604030504040204" pitchFamily="34" charset="0"/>
                  <a:ea typeface="Tahoma" panose="020B0604030504040204" pitchFamily="34" charset="0"/>
                  <a:cs typeface="Tahoma" panose="020B0604030504040204" pitchFamily="34" charset="0"/>
                </a:rPr>
                <a:t>INFORMACIÓN</a:t>
              </a:r>
            </a:p>
            <a:p>
              <a:r>
                <a:rPr lang="es-CO" sz="1600" b="1" dirty="0">
                  <a:solidFill>
                    <a:srgbClr val="0070C0"/>
                  </a:solidFill>
                  <a:latin typeface="Tahoma" panose="020B0604030504040204" pitchFamily="34" charset="0"/>
                  <a:ea typeface="Tahoma" panose="020B0604030504040204" pitchFamily="34" charset="0"/>
                  <a:cs typeface="Tahoma" panose="020B0604030504040204" pitchFamily="34" charset="0"/>
                </a:rPr>
                <a:t>FINANCIERA</a:t>
              </a:r>
            </a:p>
          </p:txBody>
        </p:sp>
      </p:grpSp>
    </p:spTree>
    <p:extLst>
      <p:ext uri="{BB962C8B-B14F-4D97-AF65-F5344CB8AC3E}">
        <p14:creationId xmlns:p14="http://schemas.microsoft.com/office/powerpoint/2010/main" val="10205505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545B2-2F93-E808-4BDF-CBB3819FD5EC}"/>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15DDB648-F211-D8FC-8039-03B97C08A4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0B1CB31C-95CF-6803-D425-C25454476B69}"/>
              </a:ext>
            </a:extLst>
          </p:cNvPr>
          <p:cNvPicPr>
            <a:picLocks noChangeAspect="1"/>
          </p:cNvPicPr>
          <p:nvPr/>
        </p:nvPicPr>
        <p:blipFill>
          <a:blip r:embed="rId3"/>
          <a:stretch>
            <a:fillRect/>
          </a:stretch>
        </p:blipFill>
        <p:spPr>
          <a:xfrm>
            <a:off x="10270209" y="6221303"/>
            <a:ext cx="1510396" cy="446954"/>
          </a:xfrm>
          <a:prstGeom prst="rect">
            <a:avLst/>
          </a:prstGeom>
        </p:spPr>
      </p:pic>
      <p:graphicFrame>
        <p:nvGraphicFramePr>
          <p:cNvPr id="5" name="Marcador de contenido 4"/>
          <p:cNvGraphicFramePr>
            <a:graphicFrameLocks/>
          </p:cNvGraphicFramePr>
          <p:nvPr>
            <p:extLst>
              <p:ext uri="{D42A27DB-BD31-4B8C-83A1-F6EECF244321}">
                <p14:modId xmlns:p14="http://schemas.microsoft.com/office/powerpoint/2010/main" val="4020412139"/>
              </p:ext>
            </p:extLst>
          </p:nvPr>
        </p:nvGraphicFramePr>
        <p:xfrm>
          <a:off x="6216758" y="3705668"/>
          <a:ext cx="5897216" cy="2450858"/>
        </p:xfrm>
        <a:graphic>
          <a:graphicData uri="http://schemas.openxmlformats.org/drawingml/2006/table">
            <a:tbl>
              <a:tblPr firstRow="1" bandRow="1">
                <a:tableStyleId>{5940675A-B579-460E-94D1-54222C63F5DA}</a:tableStyleId>
              </a:tblPr>
              <a:tblGrid>
                <a:gridCol w="5897216">
                  <a:extLst>
                    <a:ext uri="{9D8B030D-6E8A-4147-A177-3AD203B41FA5}">
                      <a16:colId xmlns:a16="http://schemas.microsoft.com/office/drawing/2014/main" val="20000"/>
                    </a:ext>
                  </a:extLst>
                </a:gridCol>
              </a:tblGrid>
              <a:tr h="592885">
                <a:tc>
                  <a:txBody>
                    <a:bodyPr/>
                    <a:lstStyle/>
                    <a:p>
                      <a:pPr algn="ctr"/>
                      <a:r>
                        <a:rPr lang="es-CO" dirty="0">
                          <a:latin typeface="Arial Rounded MT Bold" panose="020F0704030504030204" pitchFamily="34" charset="0"/>
                        </a:rPr>
                        <a:t>INGRESOS =&gt; Se realizan los ingresos devengados (Art. 28, ET)</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009ADC"/>
                    </a:solidFill>
                  </a:tcPr>
                </a:tc>
                <a:extLst>
                  <a:ext uri="{0D108BD9-81ED-4DB2-BD59-A6C34878D82A}">
                    <a16:rowId xmlns:a16="http://schemas.microsoft.com/office/drawing/2014/main" val="10004"/>
                  </a:ext>
                </a:extLst>
              </a:tr>
              <a:tr h="1810778">
                <a:tc>
                  <a:txBody>
                    <a:bodyPr/>
                    <a:lstStyle/>
                    <a:p>
                      <a:pPr marL="285750" indent="-285750">
                        <a:buFont typeface="Arial" panose="020B0604020202020204" pitchFamily="34" charset="0"/>
                        <a:buChar char="•"/>
                      </a:pPr>
                      <a:r>
                        <a:rPr lang="es-CO" sz="1200" dirty="0">
                          <a:latin typeface="Arial Rounded MT Bold" panose="020F0704030504030204" pitchFamily="34" charset="0"/>
                        </a:rPr>
                        <a:t>Dividendos (Art. 27 ET)</a:t>
                      </a:r>
                    </a:p>
                    <a:p>
                      <a:pPr marL="285750" indent="-285750">
                        <a:buFont typeface="Arial" panose="020B0604020202020204" pitchFamily="34" charset="0"/>
                        <a:buChar char="•"/>
                      </a:pPr>
                      <a:r>
                        <a:rPr lang="es-CO" sz="1200" dirty="0">
                          <a:latin typeface="Arial Rounded MT Bold" panose="020F0704030504030204" pitchFamily="34" charset="0"/>
                        </a:rPr>
                        <a:t>Venta de Bienes</a:t>
                      </a:r>
                      <a:r>
                        <a:rPr lang="es-CO" sz="1200" baseline="0" dirty="0">
                          <a:latin typeface="Arial Rounded MT Bold" panose="020F0704030504030204" pitchFamily="34" charset="0"/>
                        </a:rPr>
                        <a:t> Inmuebles </a:t>
                      </a:r>
                      <a:r>
                        <a:rPr lang="es-CO" sz="1200" dirty="0">
                          <a:latin typeface="Arial Rounded MT Bold" panose="020F0704030504030204" pitchFamily="34" charset="0"/>
                        </a:rPr>
                        <a:t>(Art. 27 ET)</a:t>
                      </a:r>
                    </a:p>
                    <a:p>
                      <a:pPr marL="285750" indent="-285750">
                        <a:buFont typeface="Arial" panose="020B0604020202020204" pitchFamily="34" charset="0"/>
                        <a:buChar char="•"/>
                      </a:pPr>
                      <a:r>
                        <a:rPr lang="es-CO" sz="1200" dirty="0">
                          <a:latin typeface="Arial Rounded MT Bold" panose="020F0704030504030204" pitchFamily="34" charset="0"/>
                        </a:rPr>
                        <a:t>Intereses implícitos (Art. 28 ET)</a:t>
                      </a:r>
                    </a:p>
                    <a:p>
                      <a:pPr marL="285750" indent="-285750">
                        <a:buFont typeface="Arial" panose="020B0604020202020204" pitchFamily="34" charset="0"/>
                        <a:buChar char="•"/>
                      </a:pPr>
                      <a:r>
                        <a:rPr lang="es-CO" sz="1200" dirty="0">
                          <a:latin typeface="Arial Rounded MT Bold" panose="020F0704030504030204" pitchFamily="34" charset="0"/>
                        </a:rPr>
                        <a:t>Método de Participación Patrimonial (Art. 28 ET)</a:t>
                      </a:r>
                    </a:p>
                    <a:p>
                      <a:pPr marL="285750" indent="-285750">
                        <a:buFont typeface="Arial" panose="020B0604020202020204" pitchFamily="34" charset="0"/>
                        <a:buChar char="•"/>
                      </a:pPr>
                      <a:r>
                        <a:rPr lang="es-CO" sz="1200" dirty="0">
                          <a:latin typeface="Arial Rounded MT Bold" panose="020F0704030504030204" pitchFamily="34" charset="0"/>
                        </a:rPr>
                        <a:t>Ajustes a Valor Razonable (Art. 28 ET)</a:t>
                      </a:r>
                    </a:p>
                    <a:p>
                      <a:pPr marL="285750" indent="-285750">
                        <a:buFont typeface="Arial" panose="020B0604020202020204" pitchFamily="34" charset="0"/>
                        <a:buChar char="•"/>
                      </a:pPr>
                      <a:r>
                        <a:rPr lang="es-CO" sz="1200" dirty="0">
                          <a:latin typeface="Arial Rounded MT Bold" panose="020F0704030504030204" pitchFamily="34" charset="0"/>
                        </a:rPr>
                        <a:t>Reversiones de Provisiones asociadas a pasivos (Art. 28 ET)</a:t>
                      </a:r>
                    </a:p>
                    <a:p>
                      <a:pPr marL="285750" indent="-285750">
                        <a:buFont typeface="Arial" panose="020B0604020202020204" pitchFamily="34" charset="0"/>
                        <a:buChar char="•"/>
                      </a:pPr>
                      <a:r>
                        <a:rPr lang="es-CO" sz="1200" dirty="0">
                          <a:latin typeface="Arial Rounded MT Bold" panose="020F0704030504030204" pitchFamily="34" charset="0"/>
                        </a:rPr>
                        <a:t>Reversiones</a:t>
                      </a:r>
                      <a:r>
                        <a:rPr lang="es-CO" sz="1200" baseline="0" dirty="0">
                          <a:latin typeface="Arial Rounded MT Bold" panose="020F0704030504030204" pitchFamily="34" charset="0"/>
                        </a:rPr>
                        <a:t> por Deterioro de Activos </a:t>
                      </a:r>
                      <a:r>
                        <a:rPr lang="es-CO" sz="1200" dirty="0">
                          <a:latin typeface="Arial Rounded MT Bold" panose="020F0704030504030204" pitchFamily="34" charset="0"/>
                        </a:rPr>
                        <a:t>(Art. 28 ET)</a:t>
                      </a:r>
                      <a:endParaRPr lang="es-CO" sz="1200" baseline="0" dirty="0">
                        <a:latin typeface="Arial Rounded MT Bold" panose="020F0704030504030204" pitchFamily="34" charset="0"/>
                      </a:endParaRPr>
                    </a:p>
                    <a:p>
                      <a:pPr marL="285750" indent="-285750">
                        <a:buFont typeface="Arial" panose="020B0604020202020204" pitchFamily="34" charset="0"/>
                        <a:buChar char="•"/>
                      </a:pPr>
                      <a:r>
                        <a:rPr lang="es-CO" sz="1200" baseline="0" dirty="0">
                          <a:latin typeface="Arial Rounded MT Bold" panose="020F0704030504030204" pitchFamily="34" charset="0"/>
                        </a:rPr>
                        <a:t>ORI </a:t>
                      </a:r>
                      <a:r>
                        <a:rPr lang="es-CO" sz="1200" dirty="0">
                          <a:latin typeface="Arial Rounded MT Bold" panose="020F0704030504030204" pitchFamily="34" charset="0"/>
                        </a:rPr>
                        <a:t>(Art. 28 ET)</a:t>
                      </a:r>
                      <a:endParaRPr lang="es-CO" sz="1200" baseline="0" dirty="0">
                        <a:latin typeface="Arial Rounded MT Bold" panose="020F0704030504030204" pitchFamily="34" charset="0"/>
                      </a:endParaRPr>
                    </a:p>
                    <a:p>
                      <a:pPr marL="285750" indent="-285750">
                        <a:buFont typeface="Arial" panose="020B0604020202020204" pitchFamily="34" charset="0"/>
                        <a:buChar char="•"/>
                      </a:pPr>
                      <a:r>
                        <a:rPr lang="es-CO" sz="1200" baseline="0" dirty="0">
                          <a:latin typeface="Arial Rounded MT Bold" panose="020F0704030504030204" pitchFamily="34" charset="0"/>
                        </a:rPr>
                        <a:t>Diferencia en Cambio (Art. 288 ET)</a:t>
                      </a:r>
                      <a:endParaRPr lang="es-CO" sz="1200" dirty="0">
                        <a:latin typeface="Arial Rounded MT Bold" panose="020F0704030504030204"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aphicFrame>
        <p:nvGraphicFramePr>
          <p:cNvPr id="4" name="Marcador de contenido 4">
            <a:extLst>
              <a:ext uri="{FF2B5EF4-FFF2-40B4-BE49-F238E27FC236}">
                <a16:creationId xmlns:a16="http://schemas.microsoft.com/office/drawing/2014/main" id="{7BD4F076-A297-4172-982A-C49868B0E3C8}"/>
              </a:ext>
            </a:extLst>
          </p:cNvPr>
          <p:cNvGraphicFramePr>
            <a:graphicFrameLocks/>
          </p:cNvGraphicFramePr>
          <p:nvPr>
            <p:extLst>
              <p:ext uri="{D42A27DB-BD31-4B8C-83A1-F6EECF244321}">
                <p14:modId xmlns:p14="http://schemas.microsoft.com/office/powerpoint/2010/main" val="3555951557"/>
              </p:ext>
            </p:extLst>
          </p:nvPr>
        </p:nvGraphicFramePr>
        <p:xfrm>
          <a:off x="198784" y="863165"/>
          <a:ext cx="5897216" cy="2787645"/>
        </p:xfrm>
        <a:graphic>
          <a:graphicData uri="http://schemas.openxmlformats.org/drawingml/2006/table">
            <a:tbl>
              <a:tblPr firstRow="1" bandRow="1">
                <a:tableStyleId>{5940675A-B579-460E-94D1-54222C63F5DA}</a:tableStyleId>
              </a:tblPr>
              <a:tblGrid>
                <a:gridCol w="5897216">
                  <a:extLst>
                    <a:ext uri="{9D8B030D-6E8A-4147-A177-3AD203B41FA5}">
                      <a16:colId xmlns:a16="http://schemas.microsoft.com/office/drawing/2014/main" val="20000"/>
                    </a:ext>
                  </a:extLst>
                </a:gridCol>
              </a:tblGrid>
              <a:tr h="602790">
                <a:tc>
                  <a:txBody>
                    <a:bodyPr/>
                    <a:lstStyle/>
                    <a:p>
                      <a:pPr algn="ctr"/>
                      <a:r>
                        <a:rPr lang="es-CO" sz="1600" dirty="0">
                          <a:latin typeface="Arial Rounded MT Bold" panose="020F0704030504030204" pitchFamily="34" charset="0"/>
                        </a:rPr>
                        <a:t>INGRESOS =&gt; Se realizan los ingresos efectivamente recibidos (Art. 27, ET)</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4"/>
                  </a:ext>
                </a:extLst>
              </a:tr>
              <a:tr h="889833">
                <a:tc>
                  <a:txBody>
                    <a:bodyPr/>
                    <a:lstStyle/>
                    <a:p>
                      <a:pPr marL="285750" indent="-285750">
                        <a:buFont typeface="Arial" panose="020B0604020202020204" pitchFamily="34" charset="0"/>
                        <a:buChar char="•"/>
                      </a:pPr>
                      <a:r>
                        <a:rPr lang="es-CO" sz="1400" dirty="0">
                          <a:latin typeface="Arial Rounded MT Bold" panose="020F0704030504030204" pitchFamily="34" charset="0"/>
                        </a:rPr>
                        <a:t>Ingresos por Dividendos o participaciones, se realizan cuando hayan sido abonados en cuenta en calidad de exigibles.</a:t>
                      </a:r>
                    </a:p>
                    <a:p>
                      <a:pPr marL="285750" indent="-285750">
                        <a:buFont typeface="Arial" panose="020B0604020202020204" pitchFamily="34" charset="0"/>
                        <a:buChar char="•"/>
                      </a:pPr>
                      <a:r>
                        <a:rPr lang="es-CO" sz="1400" dirty="0">
                          <a:latin typeface="Arial Rounded MT Bold" panose="020F0704030504030204" pitchFamily="34" charset="0"/>
                        </a:rPr>
                        <a:t>Los ingresos de la enajenación de Bienes</a:t>
                      </a:r>
                      <a:r>
                        <a:rPr lang="es-CO" sz="1400" baseline="0" dirty="0">
                          <a:latin typeface="Arial Rounded MT Bold" panose="020F0704030504030204" pitchFamily="34" charset="0"/>
                        </a:rPr>
                        <a:t> Inmuebles se entienden realizados en la fecha de la escritura pública.</a:t>
                      </a:r>
                    </a:p>
                    <a:p>
                      <a:pPr marL="285750" indent="-285750">
                        <a:buFont typeface="Arial" panose="020B0604020202020204" pitchFamily="34" charset="0"/>
                        <a:buChar char="•"/>
                      </a:pPr>
                      <a:r>
                        <a:rPr lang="es-CO" sz="1400" dirty="0">
                          <a:latin typeface="Arial Rounded MT Bold" panose="020F0704030504030204" pitchFamily="34" charset="0"/>
                        </a:rPr>
                        <a:t>Las cesantías se realizan en el pago, consignación o reconocimiento por parte del empleador.</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10005"/>
                  </a:ext>
                </a:extLst>
              </a:tr>
              <a:tr h="813255">
                <a:tc>
                  <a:txBody>
                    <a:bodyPr/>
                    <a:lstStyle/>
                    <a:p>
                      <a:pPr marL="0" indent="0">
                        <a:buFont typeface="Arial" panose="020B0604020202020204" pitchFamily="34" charset="0"/>
                        <a:buNone/>
                      </a:pPr>
                      <a:r>
                        <a:rPr lang="es-CO" sz="1600" dirty="0">
                          <a:latin typeface="Arial Narrow" panose="020B0606020202030204" pitchFamily="34" charset="0"/>
                        </a:rPr>
                        <a:t>Los ingresos recibidos por anticipado, que correspondan a rentas </a:t>
                      </a:r>
                      <a:r>
                        <a:rPr lang="es-CO" sz="1600" b="1" dirty="0">
                          <a:solidFill>
                            <a:srgbClr val="7030A0"/>
                          </a:solidFill>
                          <a:effectLst>
                            <a:outerShdw blurRad="38100" dist="38100" dir="2700000" algn="tl">
                              <a:srgbClr val="000000">
                                <a:alpha val="43137"/>
                              </a:srgbClr>
                            </a:outerShdw>
                          </a:effectLst>
                          <a:latin typeface="Arial Narrow" panose="020B0606020202030204" pitchFamily="34" charset="0"/>
                        </a:rPr>
                        <a:t>no realizadas</a:t>
                      </a:r>
                      <a:r>
                        <a:rPr lang="es-CO" sz="1600" dirty="0">
                          <a:latin typeface="Arial Narrow" panose="020B0606020202030204" pitchFamily="34" charset="0"/>
                        </a:rPr>
                        <a:t>, sólo se gravan en el año o período gravable en que </a:t>
                      </a:r>
                      <a:r>
                        <a:rPr lang="es-CO" sz="1600" b="1" dirty="0">
                          <a:solidFill>
                            <a:srgbClr val="7030A0"/>
                          </a:solidFill>
                          <a:effectLst>
                            <a:outerShdw blurRad="38100" dist="38100" dir="2700000" algn="tl">
                              <a:srgbClr val="000000">
                                <a:alpha val="43137"/>
                              </a:srgbClr>
                            </a:outerShdw>
                          </a:effectLst>
                          <a:latin typeface="Arial Narrow" panose="020B0606020202030204" pitchFamily="34" charset="0"/>
                        </a:rPr>
                        <a:t>se realicen</a:t>
                      </a:r>
                      <a:r>
                        <a:rPr lang="es-CO" sz="1600" dirty="0">
                          <a:latin typeface="Arial Narrow" panose="020B0606020202030204" pitchFamily="34" charset="0"/>
                        </a:rPr>
                        <a:t>.</a:t>
                      </a:r>
                      <a:endParaRPr lang="es-CO" sz="1400" dirty="0">
                        <a:latin typeface="Arial Rounded MT Bold" panose="020F0704030504030204"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964"/>
                  </a:ext>
                </a:extLst>
              </a:tr>
            </a:tbl>
          </a:graphicData>
        </a:graphic>
      </p:graphicFrame>
      <p:sp>
        <p:nvSpPr>
          <p:cNvPr id="2" name="Globo: flecha izquierda 1">
            <a:extLst>
              <a:ext uri="{FF2B5EF4-FFF2-40B4-BE49-F238E27FC236}">
                <a16:creationId xmlns:a16="http://schemas.microsoft.com/office/drawing/2014/main" id="{0C42BE49-0870-4EFB-82AA-89DD59330AA4}"/>
              </a:ext>
            </a:extLst>
          </p:cNvPr>
          <p:cNvSpPr/>
          <p:nvPr/>
        </p:nvSpPr>
        <p:spPr>
          <a:xfrm>
            <a:off x="6216758" y="1401804"/>
            <a:ext cx="3631095" cy="1710366"/>
          </a:xfrm>
          <a:prstGeom prst="leftArrowCallou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rgbClr val="FFFF00"/>
                </a:solidFill>
                <a:latin typeface="Arial Black" panose="020B0A04020102020204" pitchFamily="34" charset="0"/>
              </a:rPr>
              <a:t>NO OBLIGADOS A LLEVAR CONTABILIDAD</a:t>
            </a:r>
          </a:p>
        </p:txBody>
      </p:sp>
      <p:sp>
        <p:nvSpPr>
          <p:cNvPr id="7" name="Globo: flecha derecha 6">
            <a:extLst>
              <a:ext uri="{FF2B5EF4-FFF2-40B4-BE49-F238E27FC236}">
                <a16:creationId xmlns:a16="http://schemas.microsoft.com/office/drawing/2014/main" id="{F57093A2-FA0B-4FAC-BC75-5BA432F3EACF}"/>
              </a:ext>
            </a:extLst>
          </p:cNvPr>
          <p:cNvSpPr/>
          <p:nvPr/>
        </p:nvSpPr>
        <p:spPr>
          <a:xfrm>
            <a:off x="2292626" y="4156310"/>
            <a:ext cx="3803374" cy="1549573"/>
          </a:xfrm>
          <a:prstGeom prst="rightArrowCallou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bg1"/>
                </a:solidFill>
                <a:latin typeface="Arial Black" panose="020B0A04020102020204" pitchFamily="34" charset="0"/>
              </a:rPr>
              <a:t>OBLIGADOS A LLEVAR CONTABILIDAD</a:t>
            </a:r>
          </a:p>
          <a:p>
            <a:pPr algn="ctr"/>
            <a:endParaRPr lang="es-CO"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028266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7F1BF-8C8D-45DB-F1FC-F1B0F1EA4A30}"/>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A52F062A-515A-094C-285C-17E7EAFCA0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55C4B5E5-77ED-285B-991C-A9ADB7373BF3}"/>
              </a:ext>
            </a:extLst>
          </p:cNvPr>
          <p:cNvPicPr>
            <a:picLocks noChangeAspect="1"/>
          </p:cNvPicPr>
          <p:nvPr/>
        </p:nvPicPr>
        <p:blipFill>
          <a:blip r:embed="rId3"/>
          <a:stretch>
            <a:fillRect/>
          </a:stretch>
        </p:blipFill>
        <p:spPr>
          <a:xfrm>
            <a:off x="10270209" y="6221303"/>
            <a:ext cx="1510396" cy="446954"/>
          </a:xfrm>
          <a:prstGeom prst="rect">
            <a:avLst/>
          </a:prstGeom>
        </p:spPr>
      </p:pic>
      <p:graphicFrame>
        <p:nvGraphicFramePr>
          <p:cNvPr id="2" name="Tabla 1">
            <a:extLst>
              <a:ext uri="{FF2B5EF4-FFF2-40B4-BE49-F238E27FC236}">
                <a16:creationId xmlns:a16="http://schemas.microsoft.com/office/drawing/2014/main" id="{5E87CB4D-0DE3-42F1-8D2B-62AEB5875B66}"/>
              </a:ext>
            </a:extLst>
          </p:cNvPr>
          <p:cNvGraphicFramePr>
            <a:graphicFrameLocks noGrp="1"/>
          </p:cNvGraphicFramePr>
          <p:nvPr>
            <p:extLst>
              <p:ext uri="{D42A27DB-BD31-4B8C-83A1-F6EECF244321}">
                <p14:modId xmlns:p14="http://schemas.microsoft.com/office/powerpoint/2010/main" val="1217392520"/>
              </p:ext>
            </p:extLst>
          </p:nvPr>
        </p:nvGraphicFramePr>
        <p:xfrm>
          <a:off x="6188767" y="1836777"/>
          <a:ext cx="5897216" cy="4267200"/>
        </p:xfrm>
        <a:graphic>
          <a:graphicData uri="http://schemas.openxmlformats.org/drawingml/2006/table">
            <a:tbl>
              <a:tblPr firstRow="1" bandRow="1">
                <a:tableStyleId>{5940675A-B579-460E-94D1-54222C63F5DA}</a:tableStyleId>
              </a:tblPr>
              <a:tblGrid>
                <a:gridCol w="5897216">
                  <a:extLst>
                    <a:ext uri="{9D8B030D-6E8A-4147-A177-3AD203B41FA5}">
                      <a16:colId xmlns:a16="http://schemas.microsoft.com/office/drawing/2014/main" val="3369800421"/>
                    </a:ext>
                  </a:extLst>
                </a:gridCol>
              </a:tblGrid>
              <a:tr h="453764">
                <a:tc>
                  <a:txBody>
                    <a:bodyPr/>
                    <a:lstStyle/>
                    <a:p>
                      <a:pPr algn="ctr"/>
                      <a:r>
                        <a:rPr lang="es-CO" sz="1600" dirty="0">
                          <a:solidFill>
                            <a:schemeClr val="tx1"/>
                          </a:solidFill>
                          <a:latin typeface="Arial Rounded MT Bold" panose="020F0704030504030204" pitchFamily="34" charset="0"/>
                        </a:rPr>
                        <a:t>COSTOS (Art. 59, ET) =&gt; Se realizan los costos devengados</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849294608"/>
                  </a:ext>
                </a:extLst>
              </a:tr>
              <a:tr h="1278657">
                <a:tc>
                  <a:txBody>
                    <a:bodyPr/>
                    <a:lstStyle/>
                    <a:p>
                      <a:pPr marL="285750" indent="-285750">
                        <a:buFont typeface="Arial" panose="020B0604020202020204" pitchFamily="34" charset="0"/>
                        <a:buChar char="•"/>
                      </a:pPr>
                      <a:r>
                        <a:rPr lang="es-CO" sz="1200" dirty="0">
                          <a:latin typeface="Arial Rounded MT Bold" panose="020F0704030504030204" pitchFamily="34" charset="0"/>
                        </a:rPr>
                        <a:t>Deterioro de inventarios por ajustes a VNR</a:t>
                      </a:r>
                    </a:p>
                    <a:p>
                      <a:pPr marL="285750" indent="-285750">
                        <a:buFont typeface="Arial" panose="020B0604020202020204" pitchFamily="34" charset="0"/>
                        <a:buChar char="•"/>
                      </a:pPr>
                      <a:r>
                        <a:rPr lang="es-CO" sz="1200" dirty="0">
                          <a:latin typeface="Arial Rounded MT Bold" panose="020F0704030504030204" pitchFamily="34" charset="0"/>
                        </a:rPr>
                        <a:t>Adquisiciones</a:t>
                      </a:r>
                      <a:r>
                        <a:rPr lang="es-CO" sz="1200" baseline="0" dirty="0">
                          <a:latin typeface="Arial Rounded MT Bold" panose="020F0704030504030204" pitchFamily="34" charset="0"/>
                        </a:rPr>
                        <a:t> con intereses implícitos</a:t>
                      </a:r>
                    </a:p>
                    <a:p>
                      <a:pPr marL="285750" indent="-285750">
                        <a:buFont typeface="Arial" panose="020B0604020202020204" pitchFamily="34" charset="0"/>
                        <a:buChar char="•"/>
                      </a:pPr>
                      <a:r>
                        <a:rPr lang="es-CO" sz="1200" baseline="0" dirty="0">
                          <a:latin typeface="Arial Rounded MT Bold" panose="020F0704030504030204" pitchFamily="34" charset="0"/>
                        </a:rPr>
                        <a:t>Ajustes a Valor Razonable</a:t>
                      </a:r>
                    </a:p>
                    <a:p>
                      <a:pPr marL="285750" indent="-285750">
                        <a:buFont typeface="Arial" panose="020B0604020202020204" pitchFamily="34" charset="0"/>
                        <a:buChar char="•"/>
                      </a:pPr>
                      <a:r>
                        <a:rPr lang="es-CO" sz="1200" baseline="0" dirty="0">
                          <a:latin typeface="Arial Rounded MT Bold" panose="020F0704030504030204" pitchFamily="34" charset="0"/>
                        </a:rPr>
                        <a:t>Costos por Provisiones asociadas a obligaciones de monto o fecha inciertos</a:t>
                      </a:r>
                    </a:p>
                    <a:p>
                      <a:pPr marL="285750" indent="-285750">
                        <a:buFont typeface="Arial" panose="020B0604020202020204" pitchFamily="34" charset="0"/>
                        <a:buChar char="•"/>
                      </a:pPr>
                      <a:r>
                        <a:rPr lang="es-CO" sz="1200" baseline="0" dirty="0">
                          <a:latin typeface="Arial Rounded MT Bold" panose="020F0704030504030204" pitchFamily="34" charset="0"/>
                        </a:rPr>
                        <a:t>Costos por actualización de pasivos estimados o provisiones</a:t>
                      </a:r>
                    </a:p>
                    <a:p>
                      <a:pPr marL="285750" indent="-285750">
                        <a:buFont typeface="Arial" panose="020B0604020202020204" pitchFamily="34" charset="0"/>
                        <a:buChar char="•"/>
                      </a:pPr>
                      <a:r>
                        <a:rPr lang="es-CO" sz="1200" baseline="0" dirty="0">
                          <a:latin typeface="Arial Rounded MT Bold" panose="020F0704030504030204" pitchFamily="34" charset="0"/>
                        </a:rPr>
                        <a:t>Deterioro de activos</a:t>
                      </a:r>
                    </a:p>
                    <a:p>
                      <a:pPr marL="285750" indent="-285750">
                        <a:buFont typeface="Arial" panose="020B0604020202020204" pitchFamily="34" charset="0"/>
                        <a:buChar char="•"/>
                      </a:pPr>
                      <a:r>
                        <a:rPr lang="es-CO" sz="1200" baseline="0" dirty="0">
                          <a:latin typeface="Arial Rounded MT Bold" panose="020F0704030504030204" pitchFamily="34" charset="0"/>
                        </a:rPr>
                        <a:t>ORI</a:t>
                      </a:r>
                      <a:endParaRPr lang="es-CO" sz="1200" dirty="0">
                        <a:latin typeface="Arial Rounded MT Bold" panose="020F0704030504030204"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5330948"/>
                  </a:ext>
                </a:extLst>
              </a:tr>
              <a:tr h="453764">
                <a:tc>
                  <a:txBody>
                    <a:bodyPr/>
                    <a:lstStyle/>
                    <a:p>
                      <a:pPr algn="ctr"/>
                      <a:r>
                        <a:rPr lang="es-CO" sz="1600" dirty="0">
                          <a:latin typeface="Arial Rounded MT Bold" panose="020F0704030504030204" pitchFamily="34" charset="0"/>
                        </a:rPr>
                        <a:t>GASTOS (Art. 105 ET)=&gt; Se realizan los gastos devengados</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253111512"/>
                  </a:ext>
                </a:extLst>
              </a:tr>
              <a:tr h="1278657">
                <a:tc>
                  <a:txBody>
                    <a:bodyPr/>
                    <a:lstStyle/>
                    <a:p>
                      <a:pPr marL="285750" indent="-285750">
                        <a:buFont typeface="Arial" panose="020B0604020202020204" pitchFamily="34" charset="0"/>
                        <a:buChar char="•"/>
                      </a:pPr>
                      <a:r>
                        <a:rPr lang="es-CO" sz="1200" dirty="0">
                          <a:latin typeface="Arial Rounded MT Bold" panose="020F0704030504030204" pitchFamily="34" charset="0"/>
                        </a:rPr>
                        <a:t>Adquisiciones</a:t>
                      </a:r>
                      <a:r>
                        <a:rPr lang="es-CO" sz="1200" baseline="0" dirty="0">
                          <a:latin typeface="Arial Rounded MT Bold" panose="020F0704030504030204" pitchFamily="34" charset="0"/>
                        </a:rPr>
                        <a:t> con intereses implícitos (Art. 105, ET)</a:t>
                      </a:r>
                    </a:p>
                    <a:p>
                      <a:pPr marL="285750" indent="-285750">
                        <a:buFont typeface="Arial" panose="020B0604020202020204" pitchFamily="34" charset="0"/>
                        <a:buChar char="•"/>
                      </a:pPr>
                      <a:r>
                        <a:rPr lang="es-CO" sz="1200" baseline="0" dirty="0">
                          <a:latin typeface="Arial Rounded MT Bold" panose="020F0704030504030204" pitchFamily="34" charset="0"/>
                        </a:rPr>
                        <a:t>Pérdidas por ajustes a Valor Razonable (Art. 105, ET)</a:t>
                      </a:r>
                    </a:p>
                    <a:p>
                      <a:pPr marL="285750" indent="-285750">
                        <a:buFont typeface="Arial" panose="020B0604020202020204" pitchFamily="34" charset="0"/>
                        <a:buChar char="•"/>
                      </a:pPr>
                      <a:r>
                        <a:rPr lang="es-CO" sz="1200" baseline="0" dirty="0">
                          <a:latin typeface="Arial Rounded MT Bold" panose="020F0704030504030204" pitchFamily="34" charset="0"/>
                        </a:rPr>
                        <a:t>Transacciones con monto o fecha inciertos (Art. 105, ET)</a:t>
                      </a:r>
                    </a:p>
                    <a:p>
                      <a:pPr marL="285750" indent="-285750">
                        <a:buFont typeface="Arial" panose="020B0604020202020204" pitchFamily="34" charset="0"/>
                        <a:buChar char="•"/>
                      </a:pPr>
                      <a:r>
                        <a:rPr lang="es-CO" sz="1200" baseline="0" dirty="0">
                          <a:latin typeface="Arial Rounded MT Bold" panose="020F0704030504030204" pitchFamily="34" charset="0"/>
                        </a:rPr>
                        <a:t>Gastos por actualización de pasivos estimados o provisiones (Art. 105, ET)</a:t>
                      </a:r>
                    </a:p>
                    <a:p>
                      <a:pPr marL="285750" indent="-285750">
                        <a:buFont typeface="Arial" panose="020B0604020202020204" pitchFamily="34" charset="0"/>
                        <a:buChar char="•"/>
                      </a:pPr>
                      <a:r>
                        <a:rPr lang="es-CO" sz="1200" baseline="0" dirty="0">
                          <a:latin typeface="Arial Rounded MT Bold" panose="020F0704030504030204" pitchFamily="34" charset="0"/>
                        </a:rPr>
                        <a:t>Deterioro de activos (Art. 105, ET)</a:t>
                      </a:r>
                    </a:p>
                    <a:p>
                      <a:pPr marL="285750" indent="-285750">
                        <a:buFont typeface="Arial" panose="020B0604020202020204" pitchFamily="34" charset="0"/>
                        <a:buChar char="•"/>
                      </a:pPr>
                      <a:r>
                        <a:rPr lang="es-CO" sz="1200" baseline="0" dirty="0">
                          <a:latin typeface="Arial Rounded MT Bold" panose="020F0704030504030204" pitchFamily="34" charset="0"/>
                        </a:rPr>
                        <a:t>ORI (Art. 105, ET)</a:t>
                      </a:r>
                    </a:p>
                    <a:p>
                      <a:pPr marL="285750" indent="-285750">
                        <a:buFont typeface="Arial" panose="020B0604020202020204" pitchFamily="34" charset="0"/>
                        <a:buChar char="•"/>
                      </a:pPr>
                      <a:r>
                        <a:rPr lang="es-CO" sz="1200" baseline="0" dirty="0">
                          <a:latin typeface="Arial Rounded MT Bold" panose="020F0704030504030204" pitchFamily="34" charset="0"/>
                        </a:rPr>
                        <a:t>Ajustes por Diferencia en cambio (Art. 123, Ley 1819 de 2016)</a:t>
                      </a:r>
                      <a:endParaRPr lang="es-CO" sz="1200" dirty="0">
                        <a:latin typeface="Arial Rounded MT Bold" panose="020F0704030504030204"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8174932"/>
                  </a:ext>
                </a:extLst>
              </a:tr>
            </a:tbl>
          </a:graphicData>
        </a:graphic>
      </p:graphicFrame>
      <p:graphicFrame>
        <p:nvGraphicFramePr>
          <p:cNvPr id="6" name="Tabla 5">
            <a:extLst>
              <a:ext uri="{FF2B5EF4-FFF2-40B4-BE49-F238E27FC236}">
                <a16:creationId xmlns:a16="http://schemas.microsoft.com/office/drawing/2014/main" id="{F221800C-9CAB-4965-A03D-FCBAF262A338}"/>
              </a:ext>
            </a:extLst>
          </p:cNvPr>
          <p:cNvGraphicFramePr>
            <a:graphicFrameLocks noGrp="1"/>
          </p:cNvGraphicFramePr>
          <p:nvPr>
            <p:extLst>
              <p:ext uri="{D42A27DB-BD31-4B8C-83A1-F6EECF244321}">
                <p14:modId xmlns:p14="http://schemas.microsoft.com/office/powerpoint/2010/main" val="169337025"/>
              </p:ext>
            </p:extLst>
          </p:nvPr>
        </p:nvGraphicFramePr>
        <p:xfrm>
          <a:off x="66260" y="126153"/>
          <a:ext cx="5897216" cy="4053840"/>
        </p:xfrm>
        <a:graphic>
          <a:graphicData uri="http://schemas.openxmlformats.org/drawingml/2006/table">
            <a:tbl>
              <a:tblPr firstRow="1" bandRow="1">
                <a:tableStyleId>{5940675A-B579-460E-94D1-54222C63F5DA}</a:tableStyleId>
              </a:tblPr>
              <a:tblGrid>
                <a:gridCol w="5897216">
                  <a:extLst>
                    <a:ext uri="{9D8B030D-6E8A-4147-A177-3AD203B41FA5}">
                      <a16:colId xmlns:a16="http://schemas.microsoft.com/office/drawing/2014/main" val="3369800421"/>
                    </a:ext>
                  </a:extLst>
                </a:gridCol>
              </a:tblGrid>
              <a:tr h="232361">
                <a:tc>
                  <a:txBody>
                    <a:bodyPr/>
                    <a:lstStyle/>
                    <a:p>
                      <a:pPr algn="ctr"/>
                      <a:r>
                        <a:rPr lang="es-CO" sz="1600" b="1" dirty="0">
                          <a:solidFill>
                            <a:schemeClr val="tx1"/>
                          </a:solidFill>
                          <a:effectLst>
                            <a:outerShdw blurRad="38100" dist="38100" dir="2700000" algn="tl">
                              <a:srgbClr val="000000">
                                <a:alpha val="43137"/>
                              </a:srgbClr>
                            </a:outerShdw>
                          </a:effectLst>
                          <a:latin typeface="Arial Rounded MT Bold" panose="020F0704030504030204" pitchFamily="34" charset="0"/>
                        </a:rPr>
                        <a:t>COSTOS (Art. 58, ET)</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49294608"/>
                  </a:ext>
                </a:extLst>
              </a:tr>
              <a:tr h="445359">
                <a:tc>
                  <a:txBody>
                    <a:bodyPr/>
                    <a:lstStyle/>
                    <a:p>
                      <a:pPr marL="285750" indent="-285750">
                        <a:buFont typeface="Arial" panose="020B0604020202020204" pitchFamily="34" charset="0"/>
                        <a:buChar char="•"/>
                      </a:pPr>
                      <a:r>
                        <a:rPr lang="es-CO" sz="1800" b="0" u="none" dirty="0">
                          <a:latin typeface="Arial Narrow" panose="020B0606020202030204" pitchFamily="34" charset="0"/>
                        </a:rPr>
                        <a:t>Se entienden realizados los costos legalmente aceptables cuando se paguen efectivamente en dinero o en especie</a:t>
                      </a:r>
                      <a:endParaRPr lang="es-CO" sz="1800" b="0" u="none" dirty="0">
                        <a:latin typeface="Arial Rounded MT Bold" panose="020F0704030504030204"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245330948"/>
                  </a:ext>
                </a:extLst>
              </a:tr>
              <a:tr h="832628">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800" dirty="0">
                          <a:latin typeface="Arial Narrow" panose="020B0606020202030204" pitchFamily="34" charset="0"/>
                        </a:rPr>
                        <a:t>Por consiguiente, los costos incurridos por anticipado </a:t>
                      </a:r>
                      <a:r>
                        <a:rPr lang="es-CO" sz="1800" b="1" u="sng" dirty="0">
                          <a:latin typeface="Arial Narrow" panose="020B0606020202030204" pitchFamily="34" charset="0"/>
                        </a:rPr>
                        <a:t>sólo se deducen en el año o período gravable en que se preste el servicio o venda el bien.</a:t>
                      </a:r>
                    </a:p>
                    <a:p>
                      <a:pPr marL="0" indent="0">
                        <a:buFont typeface="Arial" panose="020B0604020202020204" pitchFamily="34" charset="0"/>
                        <a:buNone/>
                      </a:pPr>
                      <a:endParaRPr lang="es-CO" sz="1800" b="0" u="none" dirty="0">
                        <a:latin typeface="Arial Rounded MT Bold" panose="020F0704030504030204"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77798340"/>
                  </a:ext>
                </a:extLst>
              </a:tr>
              <a:tr h="232361">
                <a:tc>
                  <a:txBody>
                    <a:bodyPr/>
                    <a:lstStyle/>
                    <a:p>
                      <a:pPr algn="ctr"/>
                      <a:r>
                        <a:rPr lang="es-CO" sz="1600" b="1" dirty="0">
                          <a:solidFill>
                            <a:schemeClr val="tx1"/>
                          </a:solidFill>
                          <a:latin typeface="Arial Rounded MT Bold" panose="020F0704030504030204" pitchFamily="34" charset="0"/>
                        </a:rPr>
                        <a:t>GASTOS (Art. 104 ET)</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53111512"/>
                  </a:ext>
                </a:extLst>
              </a:tr>
              <a:tr h="638993">
                <a:tc>
                  <a:txBody>
                    <a:bodyPr/>
                    <a:lstStyle/>
                    <a:p>
                      <a:pPr marL="285750" indent="-285750">
                        <a:buFont typeface="Arial" panose="020B0604020202020204" pitchFamily="34" charset="0"/>
                        <a:buChar char="•"/>
                      </a:pPr>
                      <a:r>
                        <a:rPr lang="es-CO" sz="1800" b="0" u="none" kern="1200" dirty="0">
                          <a:solidFill>
                            <a:schemeClr val="tx1"/>
                          </a:solidFill>
                          <a:latin typeface="Arial Narrow" panose="020B0606020202030204" pitchFamily="34" charset="0"/>
                          <a:ea typeface="+mn-ea"/>
                          <a:cs typeface="+mn-cs"/>
                        </a:rPr>
                        <a:t>Se entienden realizados las deducciones legalmente aceptables cuando se paguen efectivamente en dinero o en especie </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3988174932"/>
                  </a:ext>
                </a:extLst>
              </a:tr>
              <a:tr h="804511">
                <a:tc>
                  <a:txBody>
                    <a:bodyPr/>
                    <a:lstStyle/>
                    <a:p>
                      <a:pPr marL="285750" indent="-285750">
                        <a:buFont typeface="Arial" panose="020B0604020202020204" pitchFamily="34" charset="0"/>
                        <a:buChar char="•"/>
                      </a:pPr>
                      <a:r>
                        <a:rPr lang="es-CO" sz="1800" dirty="0">
                          <a:latin typeface="Arial Narrow" panose="020B0606020202030204" pitchFamily="34" charset="0"/>
                        </a:rPr>
                        <a:t>Las deducciones incurridas por anticipado sólo </a:t>
                      </a:r>
                      <a:r>
                        <a:rPr lang="es-CO" sz="1800" b="1" u="sng" dirty="0">
                          <a:latin typeface="Arial Narrow" panose="020B0606020202030204" pitchFamily="34" charset="0"/>
                        </a:rPr>
                        <a:t>se deducen en el año o período gravable en que se preste el servicio o se venda el bien. </a:t>
                      </a:r>
                      <a:endParaRPr lang="es-CO" sz="1800" b="0" u="none" kern="1200" dirty="0">
                        <a:solidFill>
                          <a:schemeClr val="tx1"/>
                        </a:solidFill>
                        <a:latin typeface="Arial Narrow" panose="020B0606020202030204" pitchFamily="34" charset="0"/>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1269645"/>
                  </a:ext>
                </a:extLst>
              </a:tr>
            </a:tbl>
          </a:graphicData>
        </a:graphic>
      </p:graphicFrame>
      <p:sp>
        <p:nvSpPr>
          <p:cNvPr id="3" name="Flecha: a la derecha 2">
            <a:extLst>
              <a:ext uri="{FF2B5EF4-FFF2-40B4-BE49-F238E27FC236}">
                <a16:creationId xmlns:a16="http://schemas.microsoft.com/office/drawing/2014/main" id="{7469022D-FE69-41E7-BE6A-8BE00F45D1FA}"/>
              </a:ext>
            </a:extLst>
          </p:cNvPr>
          <p:cNvSpPr/>
          <p:nvPr/>
        </p:nvSpPr>
        <p:spPr>
          <a:xfrm>
            <a:off x="490332" y="4767263"/>
            <a:ext cx="5512902" cy="1000539"/>
          </a:xfrm>
          <a:prstGeom prst="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bg1"/>
                </a:solidFill>
                <a:latin typeface="Arial Black" panose="020B0A04020102020204" pitchFamily="34" charset="0"/>
              </a:rPr>
              <a:t>OBLIGADOS A LLEVAR CONTABILIDAD</a:t>
            </a:r>
          </a:p>
        </p:txBody>
      </p:sp>
      <p:sp>
        <p:nvSpPr>
          <p:cNvPr id="4" name="Flecha: hacia la izquierda 3">
            <a:extLst>
              <a:ext uri="{FF2B5EF4-FFF2-40B4-BE49-F238E27FC236}">
                <a16:creationId xmlns:a16="http://schemas.microsoft.com/office/drawing/2014/main" id="{3EA9D22B-B535-42B9-AF43-31415F1E96FE}"/>
              </a:ext>
            </a:extLst>
          </p:cNvPr>
          <p:cNvSpPr/>
          <p:nvPr/>
        </p:nvSpPr>
        <p:spPr>
          <a:xfrm>
            <a:off x="6188767" y="433397"/>
            <a:ext cx="5340627" cy="1298713"/>
          </a:xfrm>
          <a:prstGeom prst="leftArrow">
            <a:avLst/>
          </a:prstGeom>
          <a:solidFill>
            <a:schemeClr val="accent6">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rgbClr val="FFFF00"/>
                </a:solidFill>
                <a:latin typeface="Arial Black" panose="020B0A04020102020204" pitchFamily="34" charset="0"/>
              </a:rPr>
              <a:t>NO OBLIGADOS A LLEVAR CONTABILIDAD</a:t>
            </a:r>
          </a:p>
        </p:txBody>
      </p:sp>
    </p:spTree>
    <p:extLst>
      <p:ext uri="{BB962C8B-B14F-4D97-AF65-F5344CB8AC3E}">
        <p14:creationId xmlns:p14="http://schemas.microsoft.com/office/powerpoint/2010/main" val="4948908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D6BFA-FFCA-5096-9A0F-985B01CCDB44}"/>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306F7E43-AB9D-17BB-5AA5-7109EB66D8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229E2AE6-735C-8DAD-9C82-6AAC027D152F}"/>
              </a:ext>
            </a:extLst>
          </p:cNvPr>
          <p:cNvPicPr>
            <a:picLocks noChangeAspect="1"/>
          </p:cNvPicPr>
          <p:nvPr/>
        </p:nvPicPr>
        <p:blipFill>
          <a:blip r:embed="rId3"/>
          <a:stretch>
            <a:fillRect/>
          </a:stretch>
        </p:blipFill>
        <p:spPr>
          <a:xfrm>
            <a:off x="10270209" y="6221303"/>
            <a:ext cx="1510396" cy="446954"/>
          </a:xfrm>
          <a:prstGeom prst="rect">
            <a:avLst/>
          </a:prstGeom>
        </p:spPr>
      </p:pic>
      <p:grpSp>
        <p:nvGrpSpPr>
          <p:cNvPr id="3" name="Grupo 2">
            <a:extLst>
              <a:ext uri="{FF2B5EF4-FFF2-40B4-BE49-F238E27FC236}">
                <a16:creationId xmlns:a16="http://schemas.microsoft.com/office/drawing/2014/main" id="{FF86D745-A1EC-E419-B2FE-C1FCA576148A}"/>
              </a:ext>
            </a:extLst>
          </p:cNvPr>
          <p:cNvGrpSpPr/>
          <p:nvPr/>
        </p:nvGrpSpPr>
        <p:grpSpPr>
          <a:xfrm>
            <a:off x="972802" y="1843691"/>
            <a:ext cx="10246396" cy="707886"/>
            <a:chOff x="972800" y="1127540"/>
            <a:chExt cx="10246396" cy="707886"/>
          </a:xfrm>
        </p:grpSpPr>
        <p:sp>
          <p:nvSpPr>
            <p:cNvPr id="7" name="CuadroTexto 6">
              <a:extLst>
                <a:ext uri="{FF2B5EF4-FFF2-40B4-BE49-F238E27FC236}">
                  <a16:creationId xmlns:a16="http://schemas.microsoft.com/office/drawing/2014/main" id="{24C5EAD9-7877-B18C-D697-522C06ED66D9}"/>
                </a:ext>
              </a:extLst>
            </p:cNvPr>
            <p:cNvSpPr txBox="1"/>
            <p:nvPr/>
          </p:nvSpPr>
          <p:spPr>
            <a:xfrm>
              <a:off x="972800" y="1127540"/>
              <a:ext cx="10246396" cy="707886"/>
            </a:xfrm>
            <a:prstGeom prst="rect">
              <a:avLst/>
            </a:prstGeom>
            <a:noFill/>
          </p:spPr>
          <p:txBody>
            <a:bodyPr wrap="square">
              <a:spAutoFit/>
            </a:bodyPr>
            <a:lstStyle/>
            <a:p>
              <a:pPr algn="ctr"/>
              <a:r>
                <a:rPr lang="es-MX" sz="4000" b="1" dirty="0">
                  <a:solidFill>
                    <a:srgbClr val="4666FF"/>
                  </a:solidFill>
                  <a:latin typeface="Open Sans ExtraBold" pitchFamily="2" charset="0"/>
                  <a:ea typeface="Open Sans ExtraBold" pitchFamily="2" charset="0"/>
                  <a:cs typeface="Open Sans ExtraBold" pitchFamily="2" charset="0"/>
                </a:rPr>
                <a:t>CONCILIACIÓN FISCAL</a:t>
              </a:r>
              <a:endParaRPr lang="es-CO" sz="4000" b="1" dirty="0">
                <a:solidFill>
                  <a:srgbClr val="4666FF"/>
                </a:solidFill>
                <a:latin typeface="Open Sans ExtraBold" pitchFamily="2" charset="0"/>
                <a:ea typeface="Open Sans ExtraBold" pitchFamily="2" charset="0"/>
                <a:cs typeface="Open Sans ExtraBold" pitchFamily="2" charset="0"/>
              </a:endParaRPr>
            </a:p>
          </p:txBody>
        </p:sp>
        <p:sp>
          <p:nvSpPr>
            <p:cNvPr id="15" name="Rectángulo 14">
              <a:extLst>
                <a:ext uri="{FF2B5EF4-FFF2-40B4-BE49-F238E27FC236}">
                  <a16:creationId xmlns:a16="http://schemas.microsoft.com/office/drawing/2014/main" id="{ADB44ADC-83B6-BA7E-A5F3-C21CFF65F3D5}"/>
                </a:ext>
              </a:extLst>
            </p:cNvPr>
            <p:cNvSpPr/>
            <p:nvPr/>
          </p:nvSpPr>
          <p:spPr>
            <a:xfrm rot="5400000" flipV="1">
              <a:off x="768273" y="1430198"/>
              <a:ext cx="546210"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4" name="CuadroTexto 3">
            <a:extLst>
              <a:ext uri="{FF2B5EF4-FFF2-40B4-BE49-F238E27FC236}">
                <a16:creationId xmlns:a16="http://schemas.microsoft.com/office/drawing/2014/main" id="{3D42EC13-2994-1E1F-2211-28A803660F52}"/>
              </a:ext>
            </a:extLst>
          </p:cNvPr>
          <p:cNvSpPr txBox="1"/>
          <p:nvPr/>
        </p:nvSpPr>
        <p:spPr>
          <a:xfrm>
            <a:off x="2144485" y="2767280"/>
            <a:ext cx="7903029" cy="707886"/>
          </a:xfrm>
          <a:prstGeom prst="rect">
            <a:avLst/>
          </a:prstGeom>
          <a:noFill/>
        </p:spPr>
        <p:txBody>
          <a:bodyPr wrap="square" rtlCol="0">
            <a:spAutoFit/>
          </a:bodyPr>
          <a:lstStyle/>
          <a:p>
            <a:pPr algn="ctr"/>
            <a:r>
              <a:rPr lang="es-MX" sz="4000" dirty="0">
                <a:latin typeface="Amasis MT Pro Black" panose="02040A04050005020304" pitchFamily="18" charset="0"/>
              </a:rPr>
              <a:t>Formato 2517</a:t>
            </a:r>
            <a:endParaRPr lang="es-CO" sz="4000" dirty="0">
              <a:latin typeface="Amasis MT Pro Black" panose="02040A04050005020304" pitchFamily="18" charset="0"/>
            </a:endParaRPr>
          </a:p>
        </p:txBody>
      </p:sp>
    </p:spTree>
    <p:extLst>
      <p:ext uri="{BB962C8B-B14F-4D97-AF65-F5344CB8AC3E}">
        <p14:creationId xmlns:p14="http://schemas.microsoft.com/office/powerpoint/2010/main" val="6942808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185A075-1A01-9480-FBD2-086B8C90E452}"/>
              </a:ext>
            </a:extLst>
          </p:cNvPr>
          <p:cNvSpPr txBox="1"/>
          <p:nvPr/>
        </p:nvSpPr>
        <p:spPr>
          <a:xfrm>
            <a:off x="252846" y="540538"/>
            <a:ext cx="6916882" cy="5901616"/>
          </a:xfrm>
          <a:prstGeom prst="rect">
            <a:avLst/>
          </a:prstGeom>
          <a:solidFill>
            <a:schemeClr val="accent6">
              <a:lumMod val="20000"/>
              <a:lumOff val="80000"/>
            </a:schemeClr>
          </a:solidFill>
        </p:spPr>
        <p:txBody>
          <a:bodyPr wrap="square">
            <a:spAutoFit/>
          </a:bodyPr>
          <a:lstStyle/>
          <a:p>
            <a:pPr algn="ctr">
              <a:lnSpc>
                <a:spcPts val="2400"/>
              </a:lnSpc>
              <a:buNone/>
            </a:pPr>
            <a:r>
              <a:rPr lang="es-MX" sz="1400" b="1" i="0" dirty="0">
                <a:effectLst/>
                <a:latin typeface="Roboto Condensed" panose="02000000000000000000" pitchFamily="2" charset="0"/>
              </a:rPr>
              <a:t>CAPÍTULO 3. FORMATO DE REPORTE DE CONCILIACIÓN FISCAL.</a:t>
            </a:r>
            <a:endParaRPr lang="es-MX" sz="1400" b="0" i="0" dirty="0">
              <a:effectLst/>
              <a:latin typeface="Roboto Condensed" panose="02000000000000000000" pitchFamily="2" charset="0"/>
            </a:endParaRPr>
          </a:p>
          <a:p>
            <a:pPr algn="just">
              <a:lnSpc>
                <a:spcPts val="2400"/>
              </a:lnSpc>
              <a:buNone/>
            </a:pPr>
            <a:r>
              <a:rPr lang="es-MX" sz="1200" b="0" i="0" u="sng" dirty="0">
                <a:effectLst/>
                <a:latin typeface="Roboto Condensed" panose="02000000000000000000" pitchFamily="2" charset="0"/>
              </a:rPr>
              <a:t>ARTÍCULO 1.4.3.1. FORMATO DE REPORTE DE CONCILIACIÓN FISCAL PARA LOS CONTRIBUYENTES OBLIGADOS A LLEVAR CONTABILIDAD. </a:t>
            </a:r>
            <a:r>
              <a:rPr lang="es-MX" sz="1200" b="0" i="0" dirty="0">
                <a:effectLst/>
                <a:latin typeface="Roboto Condensed" panose="02000000000000000000" pitchFamily="2" charset="0"/>
              </a:rPr>
              <a:t>Prescribir el formato de reporte de conciliación fiscal para los contribuyentes obligados a llevar contabilidad, correspondiente al período gravable 2020, el cual lo deberán presentar los contribuyentes obligados a llevar contabilidad o quienes de manera voluntaria decidan llevar contabilidad, en los siguientes términos:</a:t>
            </a:r>
          </a:p>
          <a:p>
            <a:pPr algn="just">
              <a:lnSpc>
                <a:spcPts val="2400"/>
              </a:lnSpc>
              <a:buNone/>
            </a:pPr>
            <a:r>
              <a:rPr lang="es-MX" sz="1200" b="0" i="0" dirty="0">
                <a:effectLst/>
                <a:latin typeface="Roboto Condensed" panose="02000000000000000000" pitchFamily="2" charset="0"/>
              </a:rPr>
              <a:t>a) "Reporte de Conciliación Fiscal Anexo Formulario 110", Formato modelo número 2516 – versión 5, que deberá ser diligenciado por los contribuyentes del impuesto sobre la renta y complementario que declaren en el formulario número 110, según anexos T4.5 y T4.7 de la presente resolución.</a:t>
            </a:r>
          </a:p>
          <a:p>
            <a:pPr algn="just">
              <a:lnSpc>
                <a:spcPts val="2400"/>
              </a:lnSpc>
              <a:buNone/>
            </a:pPr>
            <a:r>
              <a:rPr lang="es-MX" sz="1200" b="0" i="0" dirty="0">
                <a:effectLst/>
                <a:highlight>
                  <a:srgbClr val="FFFF00"/>
                </a:highlight>
                <a:latin typeface="Roboto Condensed" panose="02000000000000000000" pitchFamily="2" charset="0"/>
              </a:rPr>
              <a:t>b) Reporte de Conciliación Fiscal Anexo Formulario 210", Formato modelo número 2517 – versión 4, que deberá ser diligenciado por los contribuyentes del impuesto sobre la renta y complementario, obligados a llevar contabilidad o quienes de manera voluntaria decidan llevar contabilidad y que declaren en el formulario número 210, según anexos T4.6 y T4.8 de la presente resolución.</a:t>
            </a:r>
          </a:p>
          <a:p>
            <a:pPr algn="just">
              <a:lnSpc>
                <a:spcPts val="2400"/>
              </a:lnSpc>
              <a:buNone/>
            </a:pPr>
            <a:r>
              <a:rPr lang="es-MX" sz="1200" b="0" i="0" dirty="0">
                <a:effectLst/>
                <a:latin typeface="Roboto Condensed" panose="02000000000000000000" pitchFamily="2" charset="0"/>
              </a:rPr>
              <a:t>El "Reporte de Conciliación Fiscal" deberá ser diligenciado y presentado a través de los Servicios Informáticos Electrónicos de la DIAN, por los contribuyentes del impuesto sobre la renta y complementarios obligados a llevar contabilidad o por quienes de manera voluntaria decidan llevar contabilidad, cuyos ingresos brutos fiscales obtenidos en el período gravable objeto de conciliación sean iguales o superiores a 45.000 UVT. En los demás casos, el formato deberá ser diligenciado y encontrarse a disposición de la Unidad Administrativa Especial Dirección de Impuestos y Aduanas Nacionales (DIAN).</a:t>
            </a:r>
          </a:p>
        </p:txBody>
      </p:sp>
      <p:sp>
        <p:nvSpPr>
          <p:cNvPr id="4" name="Rectángulo: esquinas redondeadas 3">
            <a:extLst>
              <a:ext uri="{FF2B5EF4-FFF2-40B4-BE49-F238E27FC236}">
                <a16:creationId xmlns:a16="http://schemas.microsoft.com/office/drawing/2014/main" id="{F9B70C29-0EAB-D762-8D4E-4144C1F94A7E}"/>
              </a:ext>
            </a:extLst>
          </p:cNvPr>
          <p:cNvSpPr/>
          <p:nvPr/>
        </p:nvSpPr>
        <p:spPr>
          <a:xfrm>
            <a:off x="5476791" y="6544525"/>
            <a:ext cx="1987826" cy="289441"/>
          </a:xfrm>
          <a:prstGeom prst="roundRect">
            <a:avLst/>
          </a:prstGeom>
          <a:solidFill>
            <a:schemeClr val="bg1"/>
          </a:solidFill>
          <a:ln>
            <a:solidFill>
              <a:srgbClr val="002060"/>
            </a:solidFill>
          </a:ln>
        </p:spPr>
        <p:txBody>
          <a:bodyPr wrap="square" rtlCol="0">
            <a:spAutoFit/>
          </a:bodyPr>
          <a:lstStyle/>
          <a:p>
            <a:pPr algn="ctr"/>
            <a:r>
              <a:rPr lang="es-CO" sz="1100" b="1" dirty="0">
                <a:solidFill>
                  <a:srgbClr val="002060"/>
                </a:solidFill>
                <a:latin typeface="Arial Black" panose="020B0A04020102020204" pitchFamily="34" charset="0"/>
              </a:rPr>
              <a:t>Profesor Alex </a:t>
            </a:r>
            <a:r>
              <a:rPr lang="es-CO" sz="1100" b="1" u="sng" dirty="0">
                <a:solidFill>
                  <a:srgbClr val="FF0000"/>
                </a:solidFill>
                <a:latin typeface="Arial Black" panose="020B0A04020102020204" pitchFamily="34" charset="0"/>
              </a:rPr>
              <a:t>C</a:t>
            </a:r>
            <a:r>
              <a:rPr lang="es-CO" sz="1100" b="1" dirty="0">
                <a:solidFill>
                  <a:srgbClr val="002060"/>
                </a:solidFill>
                <a:latin typeface="Arial Black" panose="020B0A04020102020204" pitchFamily="34" charset="0"/>
              </a:rPr>
              <a:t>obo B</a:t>
            </a:r>
          </a:p>
        </p:txBody>
      </p:sp>
      <p:sp>
        <p:nvSpPr>
          <p:cNvPr id="6" name="CuadroTexto 5">
            <a:extLst>
              <a:ext uri="{FF2B5EF4-FFF2-40B4-BE49-F238E27FC236}">
                <a16:creationId xmlns:a16="http://schemas.microsoft.com/office/drawing/2014/main" id="{8A8406B1-141E-2816-C06B-E2FB3D063073}"/>
              </a:ext>
            </a:extLst>
          </p:cNvPr>
          <p:cNvSpPr txBox="1"/>
          <p:nvPr/>
        </p:nvSpPr>
        <p:spPr>
          <a:xfrm>
            <a:off x="7346373" y="689617"/>
            <a:ext cx="4727863" cy="5603457"/>
          </a:xfrm>
          <a:prstGeom prst="rect">
            <a:avLst/>
          </a:prstGeom>
          <a:solidFill>
            <a:schemeClr val="accent6">
              <a:lumMod val="20000"/>
              <a:lumOff val="80000"/>
            </a:schemeClr>
          </a:solidFill>
        </p:spPr>
        <p:txBody>
          <a:bodyPr wrap="square">
            <a:spAutoFit/>
          </a:bodyPr>
          <a:lstStyle/>
          <a:p>
            <a:pPr algn="just">
              <a:lnSpc>
                <a:spcPts val="2400"/>
              </a:lnSpc>
              <a:buNone/>
            </a:pPr>
            <a:r>
              <a:rPr lang="es-MX" sz="1500" b="0" i="0" dirty="0">
                <a:effectLst/>
                <a:latin typeface="Roboto Condensed" panose="02000000000000000000" pitchFamily="2" charset="0"/>
              </a:rPr>
              <a:t>&lt;Inciso adicionado por el artículo </a:t>
            </a:r>
            <a:r>
              <a:rPr lang="es-MX" sz="1500" b="0" i="0" u="sng" dirty="0">
                <a:effectLst/>
                <a:latin typeface="Roboto Condensed" panose="02000000000000000000" pitchFamily="2" charset="0"/>
              </a:rPr>
              <a:t>1</a:t>
            </a:r>
            <a:r>
              <a:rPr lang="es-MX" sz="1500" b="0" i="0" dirty="0">
                <a:effectLst/>
                <a:latin typeface="Roboto Condensed" panose="02000000000000000000" pitchFamily="2" charset="0"/>
              </a:rPr>
              <a:t> de la Resolución 246 de 2025</a:t>
            </a:r>
            <a:r>
              <a:rPr lang="es-MX" sz="1500" b="0" i="0" dirty="0">
                <a:effectLst/>
                <a:highlight>
                  <a:srgbClr val="FFFF00"/>
                </a:highlight>
                <a:latin typeface="Roboto Condensed" panose="02000000000000000000" pitchFamily="2" charset="0"/>
              </a:rPr>
              <a:t>&gt; También deberán presentar el "Reporte de Conciliación Fiscal" a través de los Servicios Informáticos Electrónicos de la DIAN los contribuyentes que consoliden o combinen estados financieros de sus filiales, subsidiarias u otras entidades</a:t>
            </a:r>
            <a:r>
              <a:rPr lang="es-MX" sz="1500" b="0" i="0" dirty="0">
                <a:effectLst/>
                <a:latin typeface="Roboto Condensed" panose="02000000000000000000" pitchFamily="2" charset="0"/>
              </a:rPr>
              <a:t>; bajo cualquiera de los estados de información financiera que le sea aplicable y/o que estén inscritos en el registro mercantil con la condición de grupo empresarial o situación de control, conforme a los artículos 26, 27 y 28 de la Ley 222 de 1995. Esta obligación se extiende igualmente a las filiales, subsidiarias o entidades que fueron objeto de consolidación o combinación. En ambos casos, la obligación aplica sin importar el monto de los ingresos brutos fiscales obtenidos en el año gravable objeto de conciliación. El contribuyente deberá informar, en la conciliación fiscal o en la declaración del impuesto sobre la renta, el número de identificación tributaria - NIT de la entidad que consolida o combina el estado financiero.</a:t>
            </a:r>
          </a:p>
        </p:txBody>
      </p:sp>
      <p:sp>
        <p:nvSpPr>
          <p:cNvPr id="8" name="CuadroTexto 7">
            <a:extLst>
              <a:ext uri="{FF2B5EF4-FFF2-40B4-BE49-F238E27FC236}">
                <a16:creationId xmlns:a16="http://schemas.microsoft.com/office/drawing/2014/main" id="{4E7414C3-52CD-5C6A-440A-85820EF41CDC}"/>
              </a:ext>
            </a:extLst>
          </p:cNvPr>
          <p:cNvSpPr txBox="1"/>
          <p:nvPr/>
        </p:nvSpPr>
        <p:spPr>
          <a:xfrm>
            <a:off x="3048866" y="38056"/>
            <a:ext cx="6094268" cy="400110"/>
          </a:xfrm>
          <a:prstGeom prst="rect">
            <a:avLst/>
          </a:prstGeom>
          <a:solidFill>
            <a:schemeClr val="accent6">
              <a:lumMod val="20000"/>
              <a:lumOff val="80000"/>
            </a:schemeClr>
          </a:solidFill>
        </p:spPr>
        <p:txBody>
          <a:bodyPr wrap="square">
            <a:spAutoFit/>
          </a:bodyPr>
          <a:lstStyle/>
          <a:p>
            <a:pPr algn="ctr">
              <a:lnSpc>
                <a:spcPts val="2400"/>
              </a:lnSpc>
              <a:buNone/>
            </a:pPr>
            <a:r>
              <a:rPr lang="es-MX" sz="2000" b="1" i="0" dirty="0">
                <a:effectLst/>
                <a:latin typeface="Amasis MT Pro Black" panose="02040A04050005020304" pitchFamily="18" charset="0"/>
              </a:rPr>
              <a:t>RESOLUCIÓN 227 DE 2025</a:t>
            </a:r>
            <a:r>
              <a:rPr lang="es-MX" sz="2000" dirty="0">
                <a:latin typeface="Amasis MT Pro Black" panose="02040A04050005020304" pitchFamily="18" charset="0"/>
              </a:rPr>
              <a:t> </a:t>
            </a:r>
            <a:r>
              <a:rPr lang="es-MX" sz="2000" b="0" i="0" dirty="0">
                <a:effectLst/>
                <a:latin typeface="Amasis MT Pro Black" panose="02040A04050005020304" pitchFamily="18" charset="0"/>
              </a:rPr>
              <a:t>(septiembre 23)</a:t>
            </a:r>
          </a:p>
        </p:txBody>
      </p:sp>
    </p:spTree>
    <p:extLst>
      <p:ext uri="{BB962C8B-B14F-4D97-AF65-F5344CB8AC3E}">
        <p14:creationId xmlns:p14="http://schemas.microsoft.com/office/powerpoint/2010/main" val="3209503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E4F33C7-C092-46FD-860B-A4F138234E8C}"/>
              </a:ext>
            </a:extLst>
          </p:cNvPr>
          <p:cNvSpPr>
            <a:spLocks noGrp="1"/>
          </p:cNvSpPr>
          <p:nvPr>
            <p:ph type="title"/>
          </p:nvPr>
        </p:nvSpPr>
        <p:spPr>
          <a:xfrm>
            <a:off x="159026" y="51201"/>
            <a:ext cx="11873948" cy="872078"/>
          </a:xfrm>
          <a:solidFill>
            <a:srgbClr val="002060"/>
          </a:solidFill>
          <a:ln w="38100">
            <a:solidFill>
              <a:schemeClr val="tx1"/>
            </a:solidFill>
          </a:ln>
        </p:spPr>
        <p:txBody>
          <a:bodyPr>
            <a:noAutofit/>
          </a:bodyPr>
          <a:lstStyle/>
          <a:p>
            <a:pPr algn="ctr"/>
            <a:r>
              <a:rPr lang="es-CO" sz="3200" b="1" dirty="0">
                <a:solidFill>
                  <a:schemeClr val="bg1"/>
                </a:solidFill>
                <a:effectLst>
                  <a:outerShdw blurRad="38100" dist="38100" dir="2700000" algn="tl">
                    <a:srgbClr val="000000">
                      <a:alpha val="43137"/>
                    </a:srgbClr>
                  </a:outerShdw>
                </a:effectLst>
              </a:rPr>
              <a:t>“Reporte de Conciliación Fiscal Anexo Formularios 110/ 210”</a:t>
            </a:r>
            <a:br>
              <a:rPr lang="es-CO" sz="3200" b="1" dirty="0">
                <a:solidFill>
                  <a:schemeClr val="bg1"/>
                </a:solidFill>
                <a:effectLst>
                  <a:outerShdw blurRad="38100" dist="38100" dir="2700000" algn="tl">
                    <a:srgbClr val="000000">
                      <a:alpha val="43137"/>
                    </a:srgbClr>
                  </a:outerShdw>
                </a:effectLst>
              </a:rPr>
            </a:br>
            <a:r>
              <a:rPr lang="es-CO" sz="3200" b="1" dirty="0">
                <a:solidFill>
                  <a:schemeClr val="bg1"/>
                </a:solidFill>
                <a:effectLst>
                  <a:outerShdw blurRad="38100" dist="38100" dir="2700000" algn="tl">
                    <a:srgbClr val="000000">
                      <a:alpha val="43137"/>
                    </a:srgbClr>
                  </a:outerShdw>
                </a:effectLst>
              </a:rPr>
              <a:t>FORMATOS 2516 v.5 y 2517v.4</a:t>
            </a:r>
          </a:p>
        </p:txBody>
      </p:sp>
      <p:graphicFrame>
        <p:nvGraphicFramePr>
          <p:cNvPr id="4" name="Marcador de contenido 3">
            <a:extLst>
              <a:ext uri="{FF2B5EF4-FFF2-40B4-BE49-F238E27FC236}">
                <a16:creationId xmlns:a16="http://schemas.microsoft.com/office/drawing/2014/main" id="{9635F050-2410-4BFF-AB3B-0229A5412289}"/>
              </a:ext>
            </a:extLst>
          </p:cNvPr>
          <p:cNvGraphicFramePr>
            <a:graphicFrameLocks noGrp="1"/>
          </p:cNvGraphicFramePr>
          <p:nvPr>
            <p:ph idx="1"/>
          </p:nvPr>
        </p:nvGraphicFramePr>
        <p:xfrm>
          <a:off x="159025" y="1088571"/>
          <a:ext cx="11948891" cy="5269693"/>
        </p:xfrm>
        <a:graphic>
          <a:graphicData uri="http://schemas.openxmlformats.org/drawingml/2006/table">
            <a:tbl>
              <a:tblPr firstRow="1" bandRow="1">
                <a:tableStyleId>{5940675A-B579-460E-94D1-54222C63F5DA}</a:tableStyleId>
              </a:tblPr>
              <a:tblGrid>
                <a:gridCol w="2027127">
                  <a:extLst>
                    <a:ext uri="{9D8B030D-6E8A-4147-A177-3AD203B41FA5}">
                      <a16:colId xmlns:a16="http://schemas.microsoft.com/office/drawing/2014/main" val="3420027241"/>
                    </a:ext>
                  </a:extLst>
                </a:gridCol>
                <a:gridCol w="9921764">
                  <a:extLst>
                    <a:ext uri="{9D8B030D-6E8A-4147-A177-3AD203B41FA5}">
                      <a16:colId xmlns:a16="http://schemas.microsoft.com/office/drawing/2014/main" val="601664418"/>
                    </a:ext>
                  </a:extLst>
                </a:gridCol>
              </a:tblGrid>
              <a:tr h="616302">
                <a:tc rowSpan="2">
                  <a:txBody>
                    <a:bodyPr/>
                    <a:lstStyle/>
                    <a:p>
                      <a:r>
                        <a:rPr lang="es-CO" sz="1800" dirty="0">
                          <a:latin typeface="Arial Rounded MT Bold" panose="020F0704030504030204" pitchFamily="34" charset="0"/>
                        </a:rPr>
                        <a:t>OBLIGADOS A DILIGENCIARLO</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s-MX" sz="2100" kern="1200" dirty="0">
                          <a:solidFill>
                            <a:schemeClr val="tx1"/>
                          </a:solidFill>
                          <a:latin typeface="Arial Narrow" panose="020B0606020202030204" pitchFamily="34" charset="0"/>
                          <a:ea typeface="+mn-ea"/>
                          <a:cs typeface="+mn-cs"/>
                        </a:rPr>
                        <a:t>Contribuyentes del impuesto sobre la renta y complementario que declaren en el formulario No. 110. </a:t>
                      </a:r>
                      <a:endParaRPr lang="es-CO" sz="2100" kern="1200" dirty="0">
                        <a:solidFill>
                          <a:schemeClr val="tx1"/>
                        </a:solidFill>
                        <a:latin typeface="Arial Narrow" panose="020B0606020202030204" pitchFamily="34" charset="0"/>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84307"/>
                  </a:ext>
                </a:extLst>
              </a:tr>
              <a:tr h="616302">
                <a:tc vMerge="1">
                  <a:txBody>
                    <a:bodyPr/>
                    <a:lstStyle/>
                    <a:p>
                      <a:endParaRPr lang="es-CO" sz="1800" dirty="0">
                        <a:latin typeface="Arial Rounded MT Bold" panose="020F0704030504030204"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s-MX" sz="2100" kern="1200" dirty="0">
                          <a:solidFill>
                            <a:schemeClr val="tx1"/>
                          </a:solidFill>
                          <a:latin typeface="Arial Narrow" panose="020B0606020202030204" pitchFamily="34" charset="0"/>
                          <a:ea typeface="+mn-ea"/>
                          <a:cs typeface="+mn-cs"/>
                        </a:rPr>
                        <a:t>Contribuyentes del impuesto sobre la renta y complementario, obligados a llevar contabilidad o quienes de manera voluntaria decidan llevar contabilidad y que declaren en el formulario No. 210.</a:t>
                      </a:r>
                      <a:endParaRPr lang="es-CO" sz="2100" kern="1200" dirty="0">
                        <a:solidFill>
                          <a:schemeClr val="tx1"/>
                        </a:solidFill>
                        <a:latin typeface="Arial Narrow" panose="020B0606020202030204" pitchFamily="34" charset="0"/>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5117403"/>
                  </a:ext>
                </a:extLst>
              </a:tr>
              <a:tr h="539264">
                <a:tc>
                  <a:txBody>
                    <a:bodyPr/>
                    <a:lstStyle/>
                    <a:p>
                      <a:r>
                        <a:rPr lang="es-CO" sz="1800" dirty="0">
                          <a:latin typeface="Arial Rounded MT Bold" panose="020F0704030504030204" pitchFamily="34" charset="0"/>
                        </a:rPr>
                        <a:t>CÓMO SE DILIGENCIA</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s-CO" sz="2100" dirty="0">
                          <a:latin typeface="Arial Narrow" panose="020B0606020202030204" pitchFamily="34" charset="0"/>
                        </a:rPr>
                        <a:t>A través de los servicios informáticos electrónicos -SIE´S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2663782"/>
                  </a:ext>
                </a:extLst>
              </a:tr>
              <a:tr h="1627333">
                <a:tc>
                  <a:txBody>
                    <a:bodyPr/>
                    <a:lstStyle/>
                    <a:p>
                      <a:r>
                        <a:rPr lang="es-CO" sz="1800" dirty="0">
                          <a:latin typeface="Arial Rounded MT Bold" panose="020F0704030504030204" pitchFamily="34" charset="0"/>
                        </a:rPr>
                        <a:t>QUIÉNES ESTÁN OBLIGADOS A TRANSMITIRLO</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285750" indent="-285750">
                        <a:buFont typeface="Wingdings" panose="05000000000000000000" pitchFamily="2" charset="2"/>
                        <a:buChar char="§"/>
                      </a:pPr>
                      <a:r>
                        <a:rPr lang="es-ES" sz="2100" dirty="0">
                          <a:latin typeface="Arial Narrow" panose="020B0606020202030204" pitchFamily="34" charset="0"/>
                        </a:rPr>
                        <a:t>Contribuyentes del impuesto sobre la renta y complementarios obligados </a:t>
                      </a:r>
                      <a:r>
                        <a:rPr lang="es-ES" sz="2100" kern="1200" dirty="0">
                          <a:solidFill>
                            <a:schemeClr val="tx1"/>
                          </a:solidFill>
                          <a:latin typeface="Arial Narrow" panose="020B0606020202030204" pitchFamily="34" charset="0"/>
                          <a:ea typeface="+mn-ea"/>
                          <a:cs typeface="+mn-cs"/>
                        </a:rPr>
                        <a:t>a llevar contabilidad </a:t>
                      </a:r>
                      <a:r>
                        <a:rPr lang="es-CO" sz="2100" kern="1200" dirty="0">
                          <a:solidFill>
                            <a:schemeClr val="tx1"/>
                          </a:solidFill>
                          <a:latin typeface="Arial Narrow" panose="020B0606020202030204" pitchFamily="34" charset="0"/>
                          <a:ea typeface="+mn-ea"/>
                          <a:cs typeface="+mn-cs"/>
                        </a:rPr>
                        <a:t>o por quienes de manera voluntaria decidan llevar contabilidad</a:t>
                      </a:r>
                      <a:endParaRPr lang="es-ES" sz="2100" kern="1200" dirty="0">
                        <a:solidFill>
                          <a:schemeClr val="tx1"/>
                        </a:solidFill>
                        <a:latin typeface="Arial Narrow" panose="020B0606020202030204" pitchFamily="34" charset="0"/>
                        <a:ea typeface="+mn-ea"/>
                        <a:cs typeface="+mn-cs"/>
                      </a:endParaRPr>
                    </a:p>
                    <a:p>
                      <a:pPr marL="285750" indent="-285750">
                        <a:buFont typeface="Wingdings" panose="05000000000000000000" pitchFamily="2" charset="2"/>
                        <a:buChar char="§"/>
                      </a:pPr>
                      <a:r>
                        <a:rPr lang="es-ES" sz="2100" dirty="0">
                          <a:latin typeface="Arial Narrow" panose="020B0606020202030204" pitchFamily="34" charset="0"/>
                        </a:rPr>
                        <a:t>Ingresos brutos fiscales del período objeto de conciliación sean iguales o superiores a 45.000 UVT (</a:t>
                      </a:r>
                      <a:r>
                        <a:rPr lang="es-ES" sz="2100" b="1" dirty="0">
                          <a:latin typeface="Arial Narrow" panose="020B0606020202030204" pitchFamily="34" charset="0"/>
                        </a:rPr>
                        <a:t>Año 2025: $2.240.955.000</a:t>
                      </a:r>
                      <a:r>
                        <a:rPr lang="es-ES" sz="2100" b="1" baseline="30000" dirty="0">
                          <a:latin typeface="Arial Narrow" panose="020B0606020202030204" pitchFamily="34" charset="0"/>
                        </a:rPr>
                        <a:t>=</a:t>
                      </a:r>
                      <a:r>
                        <a:rPr lang="es-ES" sz="2100" b="1" dirty="0">
                          <a:latin typeface="Arial Narrow" panose="020B0606020202030204" pitchFamily="34" charset="0"/>
                        </a:rPr>
                        <a:t>; Año 2024: $2.117.925.000</a:t>
                      </a:r>
                      <a:r>
                        <a:rPr lang="es-ES" sz="2100" b="1" baseline="30000" dirty="0">
                          <a:latin typeface="Arial Narrow" panose="020B0606020202030204" pitchFamily="34" charset="0"/>
                        </a:rPr>
                        <a:t>=</a:t>
                      </a:r>
                      <a:r>
                        <a:rPr lang="es-ES" sz="2100" b="0" dirty="0">
                          <a:latin typeface="Arial Narrow" panose="020B0606020202030204" pitchFamily="34" charset="0"/>
                        </a:rPr>
                        <a:t>)</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6678188"/>
                  </a:ext>
                </a:extLst>
              </a:tr>
              <a:tr h="1296802">
                <a:tc>
                  <a:txBody>
                    <a:bodyPr/>
                    <a:lstStyle/>
                    <a:p>
                      <a:r>
                        <a:rPr lang="es-CO" sz="1800" dirty="0">
                          <a:latin typeface="Arial Rounded MT Bold" panose="020F0704030504030204" pitchFamily="34" charset="0"/>
                        </a:rPr>
                        <a:t>QUÉ SON INGRESOS BRUTOS FISCALES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indent="-285750" algn="l" defTabSz="914400" rtl="0" eaLnBrk="1" latinLnBrk="0" hangingPunct="1">
                        <a:buFont typeface="Wingdings" panose="05000000000000000000" pitchFamily="2" charset="2"/>
                        <a:buNone/>
                      </a:pPr>
                      <a:r>
                        <a:rPr lang="es-CO" sz="2100" kern="1200" dirty="0">
                          <a:solidFill>
                            <a:schemeClr val="tx1"/>
                          </a:solidFill>
                          <a:latin typeface="Arial Narrow" panose="020B0606020202030204" pitchFamily="34" charset="0"/>
                          <a:ea typeface="+mn-ea"/>
                          <a:cs typeface="+mn-cs"/>
                        </a:rPr>
                        <a:t>Los “Ingresos brutos fiscales” incluyen todos los ingresos ordinarios y extraordinarios, y entre los ingresos extraordinarios se deben tener en cuenta los correspondientes a las ganancias ocasionales.  Para las personas naturales </a:t>
                      </a:r>
                      <a:r>
                        <a:rPr lang="es-ES" sz="1600" b="0" i="0" u="none" strike="noStrike" kern="1200" baseline="0" dirty="0">
                          <a:solidFill>
                            <a:srgbClr val="FF0000"/>
                          </a:solidFill>
                          <a:latin typeface="Dubai" panose="020B0503030403030204" pitchFamily="34" charset="-78"/>
                          <a:ea typeface="+mn-ea"/>
                          <a:cs typeface="Dubai" panose="020B0503030403030204" pitchFamily="34" charset="-78"/>
                        </a:rPr>
                        <a:t>este valor incluye los ingresos por ganancias ocasionales, renta por recuperación de deducciones, rentas pasivas por Entidades Controladas del Exterior sin Residencia Fiscal en Colombia - ECE.  (Documento DIAN sobre Preguntas Frecuentes).</a:t>
                      </a:r>
                      <a:endParaRPr lang="es-CO" sz="2100" kern="1200" dirty="0">
                        <a:solidFill>
                          <a:schemeClr val="tx1"/>
                        </a:solidFill>
                        <a:latin typeface="Arial Narrow" panose="020B0606020202030204" pitchFamily="34" charset="0"/>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Rectángulo: esquinas redondeadas 5">
            <a:extLst>
              <a:ext uri="{FF2B5EF4-FFF2-40B4-BE49-F238E27FC236}">
                <a16:creationId xmlns:a16="http://schemas.microsoft.com/office/drawing/2014/main" id="{90A26335-4E74-4FB4-B2CC-233E635E98C4}"/>
              </a:ext>
            </a:extLst>
          </p:cNvPr>
          <p:cNvSpPr/>
          <p:nvPr/>
        </p:nvSpPr>
        <p:spPr>
          <a:xfrm>
            <a:off x="5132128" y="6523694"/>
            <a:ext cx="1987826" cy="306467"/>
          </a:xfrm>
          <a:prstGeom prst="roundRect">
            <a:avLst/>
          </a:prstGeom>
          <a:solidFill>
            <a:schemeClr val="bg1"/>
          </a:solidFill>
          <a:ln>
            <a:solidFill>
              <a:srgbClr val="002060"/>
            </a:solidFill>
          </a:ln>
        </p:spPr>
        <p:txBody>
          <a:bodyPr wrap="square" rtlCol="0">
            <a:spAutoFit/>
          </a:bodyPr>
          <a:lstStyle/>
          <a:p>
            <a:pPr algn="ctr"/>
            <a:r>
              <a:rPr lang="es-CO" sz="1200" b="1" dirty="0">
                <a:solidFill>
                  <a:srgbClr val="002060"/>
                </a:solidFill>
                <a:latin typeface="Arial Black" panose="020B0A04020102020204" pitchFamily="34" charset="0"/>
              </a:rPr>
              <a:t>Profesor Alex </a:t>
            </a:r>
            <a:r>
              <a:rPr lang="es-CO" sz="1200" b="1" u="sng" dirty="0">
                <a:solidFill>
                  <a:srgbClr val="FF0000"/>
                </a:solidFill>
                <a:latin typeface="Arial Black" panose="020B0A04020102020204" pitchFamily="34" charset="0"/>
              </a:rPr>
              <a:t>C</a:t>
            </a:r>
            <a:r>
              <a:rPr lang="es-CO" sz="1200" b="1" dirty="0">
                <a:solidFill>
                  <a:srgbClr val="002060"/>
                </a:solidFill>
                <a:latin typeface="Arial Black" panose="020B0A04020102020204" pitchFamily="34" charset="0"/>
              </a:rPr>
              <a:t>obo B</a:t>
            </a:r>
          </a:p>
        </p:txBody>
      </p:sp>
    </p:spTree>
    <p:extLst>
      <p:ext uri="{BB962C8B-B14F-4D97-AF65-F5344CB8AC3E}">
        <p14:creationId xmlns:p14="http://schemas.microsoft.com/office/powerpoint/2010/main" val="6387044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contenido 3">
            <a:extLst>
              <a:ext uri="{FF2B5EF4-FFF2-40B4-BE49-F238E27FC236}">
                <a16:creationId xmlns:a16="http://schemas.microsoft.com/office/drawing/2014/main" id="{9635F050-2410-4BFF-AB3B-0229A5412289}"/>
              </a:ext>
            </a:extLst>
          </p:cNvPr>
          <p:cNvGraphicFramePr>
            <a:graphicFrameLocks noGrp="1"/>
          </p:cNvGraphicFramePr>
          <p:nvPr>
            <p:ph idx="1"/>
          </p:nvPr>
        </p:nvGraphicFramePr>
        <p:xfrm>
          <a:off x="159026" y="1257591"/>
          <a:ext cx="11873948" cy="5059680"/>
        </p:xfrm>
        <a:graphic>
          <a:graphicData uri="http://schemas.openxmlformats.org/drawingml/2006/table">
            <a:tbl>
              <a:tblPr firstRow="1" bandRow="1">
                <a:tableStyleId>{5940675A-B579-460E-94D1-54222C63F5DA}</a:tableStyleId>
              </a:tblPr>
              <a:tblGrid>
                <a:gridCol w="2316160">
                  <a:extLst>
                    <a:ext uri="{9D8B030D-6E8A-4147-A177-3AD203B41FA5}">
                      <a16:colId xmlns:a16="http://schemas.microsoft.com/office/drawing/2014/main" val="3420027241"/>
                    </a:ext>
                  </a:extLst>
                </a:gridCol>
                <a:gridCol w="9557788">
                  <a:extLst>
                    <a:ext uri="{9D8B030D-6E8A-4147-A177-3AD203B41FA5}">
                      <a16:colId xmlns:a16="http://schemas.microsoft.com/office/drawing/2014/main" val="601664418"/>
                    </a:ext>
                  </a:extLst>
                </a:gridCol>
              </a:tblGrid>
              <a:tr h="571500">
                <a:tc>
                  <a:txBody>
                    <a:bodyPr/>
                    <a:lstStyle/>
                    <a:p>
                      <a:r>
                        <a:rPr lang="es-CO" sz="1800" dirty="0">
                          <a:latin typeface="Arial Rounded MT Bold" panose="020F0704030504030204" pitchFamily="34" charset="0"/>
                        </a:rPr>
                        <a:t>PLAZO PARA PRESENTAR LA INFORMACIÓN</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s-CO" sz="2200" b="1" u="sng" kern="1200" dirty="0">
                          <a:solidFill>
                            <a:srgbClr val="FF0000"/>
                          </a:solidFill>
                          <a:latin typeface="Arial Narrow" panose="020B0606020202030204" pitchFamily="34" charset="0"/>
                          <a:ea typeface="+mn-ea"/>
                          <a:cs typeface="+mn-cs"/>
                        </a:rPr>
                        <a:t>Deberá ser presentado previo a la presentación de la declaración del impuesto sobre la renta y complementario</a:t>
                      </a:r>
                      <a:r>
                        <a:rPr lang="es-CO" sz="2200" kern="1200" dirty="0">
                          <a:solidFill>
                            <a:schemeClr val="tx1"/>
                          </a:solidFill>
                          <a:latin typeface="Arial Narrow" panose="020B0606020202030204" pitchFamily="34" charset="0"/>
                          <a:ea typeface="+mn-ea"/>
                          <a:cs typeface="+mn-cs"/>
                        </a:rPr>
                        <a:t> a la cual corresponda la conciliación fiscal, </a:t>
                      </a:r>
                      <a:r>
                        <a:rPr lang="es-CO" sz="2200" kern="1200" dirty="0">
                          <a:solidFill>
                            <a:schemeClr val="tx1"/>
                          </a:solidFill>
                          <a:highlight>
                            <a:srgbClr val="FFFF00"/>
                          </a:highlight>
                          <a:latin typeface="Arial Narrow" panose="020B0606020202030204" pitchFamily="34" charset="0"/>
                          <a:ea typeface="+mn-ea"/>
                          <a:cs typeface="+mn-cs"/>
                        </a:rPr>
                        <a:t>de acuerdo con los plazos fijados por el gobierno nacional. </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84307"/>
                  </a:ext>
                </a:extLst>
              </a:tr>
              <a:tr h="571500">
                <a:tc>
                  <a:txBody>
                    <a:bodyPr/>
                    <a:lstStyle/>
                    <a:p>
                      <a:r>
                        <a:rPr lang="es-CO" sz="1800" dirty="0">
                          <a:latin typeface="Arial Rounded MT Bold" panose="020F0704030504030204" pitchFamily="34" charset="0"/>
                        </a:rPr>
                        <a:t>CORRECCIONES VOLUNTARIAS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s-MX" sz="2200" kern="1200" dirty="0">
                          <a:solidFill>
                            <a:schemeClr val="tx1"/>
                          </a:solidFill>
                          <a:latin typeface="Arial Narrow" panose="020B0606020202030204" pitchFamily="34" charset="0"/>
                          <a:ea typeface="+mn-ea"/>
                          <a:cs typeface="+mn-cs"/>
                        </a:rPr>
                        <a:t>Cada nueva presentación del Reporte de conciliación fiscal por el mismo período gravable se considera corrección de la anterior y en consecuencia la reemplaza en su totalidad. </a:t>
                      </a:r>
                      <a:endParaRPr lang="es-CO" sz="2200" kern="1200" dirty="0">
                        <a:solidFill>
                          <a:schemeClr val="tx1"/>
                        </a:solidFill>
                        <a:latin typeface="Arial Narrow" panose="020B0606020202030204" pitchFamily="34" charset="0"/>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011791"/>
                  </a:ext>
                </a:extLst>
              </a:tr>
              <a:tr h="370840">
                <a:tc>
                  <a:txBody>
                    <a:bodyPr/>
                    <a:lstStyle/>
                    <a:p>
                      <a:r>
                        <a:rPr lang="es-CO" sz="1800" dirty="0">
                          <a:latin typeface="Arial Rounded MT Bold" panose="020F0704030504030204" pitchFamily="34" charset="0"/>
                        </a:rPr>
                        <a:t>FRACCIÓN DE AÑO</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s-MX" sz="2200" kern="1200" dirty="0">
                          <a:solidFill>
                            <a:schemeClr val="tx1"/>
                          </a:solidFill>
                          <a:latin typeface="Arial Narrow" panose="020B0606020202030204" pitchFamily="34" charset="0"/>
                          <a:ea typeface="+mn-ea"/>
                          <a:cs typeface="+mn-cs"/>
                        </a:rPr>
                        <a:t>Las personas jurídicas y asimiladas o las sucesiones ilíquidas obligadas a llevar contabilidad </a:t>
                      </a:r>
                      <a:r>
                        <a:rPr lang="es-MX" sz="2200" kern="1200" dirty="0">
                          <a:solidFill>
                            <a:schemeClr val="tx1"/>
                          </a:solidFill>
                          <a:highlight>
                            <a:srgbClr val="FFFF00"/>
                          </a:highlight>
                          <a:latin typeface="Arial Narrow" panose="020B0606020202030204" pitchFamily="34" charset="0"/>
                          <a:ea typeface="+mn-ea"/>
                          <a:cs typeface="+mn-cs"/>
                        </a:rPr>
                        <a:t>que se liquiden durante el año gravable objeto de conciliación no están obligadas a presentar el Reporte de conciliación fiscal </a:t>
                      </a:r>
                      <a:r>
                        <a:rPr lang="es-MX" sz="2200" kern="1200" dirty="0">
                          <a:solidFill>
                            <a:schemeClr val="tx1"/>
                          </a:solidFill>
                          <a:latin typeface="Arial Narrow" panose="020B0606020202030204" pitchFamily="34" charset="0"/>
                          <a:ea typeface="+mn-ea"/>
                          <a:cs typeface="+mn-cs"/>
                        </a:rPr>
                        <a:t>por la fracción del año en el cual se liquiden, sin perjuicio de la obligación de su diligenciamiento y conservación, conforme lo señalado por los artículos 1.7.2 y 1.7.3 del decreto 1625 de 2016, Único Reglamentario en Materia Tributaria. </a:t>
                      </a:r>
                      <a:endParaRPr lang="es-CO" sz="2200" kern="1200" dirty="0">
                        <a:solidFill>
                          <a:schemeClr val="tx1"/>
                        </a:solidFill>
                        <a:latin typeface="Arial Narrow" panose="020B0606020202030204" pitchFamily="34" charset="0"/>
                        <a:ea typeface="+mn-ea"/>
                        <a:cs typeface="+mn-cs"/>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5117403"/>
                  </a:ext>
                </a:extLst>
              </a:tr>
              <a:tr h="370840">
                <a:tc>
                  <a:txBody>
                    <a:bodyPr/>
                    <a:lstStyle/>
                    <a:p>
                      <a:r>
                        <a:rPr lang="es-CO" sz="1800" dirty="0">
                          <a:latin typeface="Arial Rounded MT Bold" panose="020F0704030504030204" pitchFamily="34" charset="0"/>
                        </a:rPr>
                        <a:t>SANCIONES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indent="-285750" algn="l" defTabSz="914400" rtl="0" eaLnBrk="1" latinLnBrk="0" hangingPunct="1">
                        <a:buFont typeface="Wingdings" panose="05000000000000000000" pitchFamily="2" charset="2"/>
                        <a:buNone/>
                      </a:pPr>
                      <a:r>
                        <a:rPr lang="es-CO" sz="2200" b="1" u="sng" kern="1200" dirty="0">
                          <a:solidFill>
                            <a:srgbClr val="FF0000"/>
                          </a:solidFill>
                          <a:latin typeface="Arial Narrow" panose="020B0606020202030204" pitchFamily="34" charset="0"/>
                          <a:ea typeface="+mn-ea"/>
                          <a:cs typeface="+mn-cs"/>
                        </a:rPr>
                        <a:t>El incumplimiento de la obligación de presentar el Reporte de conciliación fiscal dentro del plazo fijado</a:t>
                      </a:r>
                      <a:r>
                        <a:rPr lang="es-CO" sz="2200" kern="1200" dirty="0">
                          <a:solidFill>
                            <a:schemeClr val="tx1"/>
                          </a:solidFill>
                          <a:latin typeface="Arial Narrow" panose="020B0606020202030204" pitchFamily="34" charset="0"/>
                          <a:ea typeface="+mn-ea"/>
                          <a:cs typeface="+mn-cs"/>
                        </a:rPr>
                        <a:t>, se considera para efectos sancionatorios como una irregularidad en la contabilidad, sancionable de acuerdo con </a:t>
                      </a:r>
                      <a:r>
                        <a:rPr lang="es-CO" sz="2200" b="1" u="sng" kern="1200" dirty="0">
                          <a:solidFill>
                            <a:srgbClr val="FF0000"/>
                          </a:solidFill>
                          <a:effectLst>
                            <a:outerShdw blurRad="38100" dist="38100" dir="2700000" algn="tl">
                              <a:srgbClr val="000000">
                                <a:alpha val="43137"/>
                              </a:srgbClr>
                            </a:outerShdw>
                          </a:effectLst>
                          <a:latin typeface="Arial Narrow" panose="020B0606020202030204" pitchFamily="34" charset="0"/>
                          <a:ea typeface="+mn-ea"/>
                          <a:cs typeface="+mn-cs"/>
                        </a:rPr>
                        <a:t>el artículo 655 del Estatuto Tributario </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316678188"/>
                  </a:ext>
                </a:extLst>
              </a:tr>
            </a:tbl>
          </a:graphicData>
        </a:graphic>
      </p:graphicFrame>
      <p:sp>
        <p:nvSpPr>
          <p:cNvPr id="7" name="Rectángulo: esquinas redondeadas 6">
            <a:extLst>
              <a:ext uri="{FF2B5EF4-FFF2-40B4-BE49-F238E27FC236}">
                <a16:creationId xmlns:a16="http://schemas.microsoft.com/office/drawing/2014/main" id="{B6176648-CA5F-412E-9994-62AB118CA970}"/>
              </a:ext>
            </a:extLst>
          </p:cNvPr>
          <p:cNvSpPr/>
          <p:nvPr/>
        </p:nvSpPr>
        <p:spPr>
          <a:xfrm>
            <a:off x="5112250" y="6513755"/>
            <a:ext cx="1987826" cy="306467"/>
          </a:xfrm>
          <a:prstGeom prst="roundRect">
            <a:avLst/>
          </a:prstGeom>
          <a:solidFill>
            <a:schemeClr val="bg1"/>
          </a:solidFill>
          <a:ln>
            <a:solidFill>
              <a:srgbClr val="002060"/>
            </a:solidFill>
          </a:ln>
        </p:spPr>
        <p:txBody>
          <a:bodyPr wrap="square" rtlCol="0">
            <a:spAutoFit/>
          </a:bodyPr>
          <a:lstStyle/>
          <a:p>
            <a:pPr algn="ctr"/>
            <a:r>
              <a:rPr lang="es-CO" sz="1200" b="1" dirty="0">
                <a:solidFill>
                  <a:srgbClr val="002060"/>
                </a:solidFill>
                <a:latin typeface="Arial Black" panose="020B0A04020102020204" pitchFamily="34" charset="0"/>
              </a:rPr>
              <a:t>Profesor Alex </a:t>
            </a:r>
            <a:r>
              <a:rPr lang="es-CO" sz="1200" b="1" u="sng" dirty="0">
                <a:solidFill>
                  <a:srgbClr val="FF0000"/>
                </a:solidFill>
                <a:latin typeface="Arial Black" panose="020B0A04020102020204" pitchFamily="34" charset="0"/>
              </a:rPr>
              <a:t>C</a:t>
            </a:r>
            <a:r>
              <a:rPr lang="es-CO" sz="1200" b="1" dirty="0">
                <a:solidFill>
                  <a:srgbClr val="002060"/>
                </a:solidFill>
                <a:latin typeface="Arial Black" panose="020B0A04020102020204" pitchFamily="34" charset="0"/>
              </a:rPr>
              <a:t>obo B</a:t>
            </a:r>
          </a:p>
        </p:txBody>
      </p:sp>
      <p:sp>
        <p:nvSpPr>
          <p:cNvPr id="5" name="Título 1">
            <a:extLst>
              <a:ext uri="{FF2B5EF4-FFF2-40B4-BE49-F238E27FC236}">
                <a16:creationId xmlns:a16="http://schemas.microsoft.com/office/drawing/2014/main" id="{D02C48D1-5250-BB6D-FDFD-8CCC502AD732}"/>
              </a:ext>
            </a:extLst>
          </p:cNvPr>
          <p:cNvSpPr txBox="1">
            <a:spLocks/>
          </p:cNvSpPr>
          <p:nvPr/>
        </p:nvSpPr>
        <p:spPr>
          <a:xfrm>
            <a:off x="159026" y="51201"/>
            <a:ext cx="11873948" cy="872078"/>
          </a:xfrm>
          <a:prstGeom prst="rect">
            <a:avLst/>
          </a:prstGeom>
          <a:solidFill>
            <a:srgbClr val="002060"/>
          </a:solidFill>
          <a:ln w="38100">
            <a:solidFill>
              <a:schemeClr val="tx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200" b="1">
                <a:solidFill>
                  <a:schemeClr val="bg1"/>
                </a:solidFill>
                <a:effectLst>
                  <a:outerShdw blurRad="38100" dist="38100" dir="2700000" algn="tl">
                    <a:srgbClr val="000000">
                      <a:alpha val="43137"/>
                    </a:srgbClr>
                  </a:outerShdw>
                </a:effectLst>
              </a:rPr>
              <a:t>“Reporte de Conciliación Fiscal Anexo Formularios 110/ 210”</a:t>
            </a:r>
            <a:br>
              <a:rPr lang="es-CO" sz="3200" b="1">
                <a:solidFill>
                  <a:schemeClr val="bg1"/>
                </a:solidFill>
                <a:effectLst>
                  <a:outerShdw blurRad="38100" dist="38100" dir="2700000" algn="tl">
                    <a:srgbClr val="000000">
                      <a:alpha val="43137"/>
                    </a:srgbClr>
                  </a:outerShdw>
                </a:effectLst>
              </a:rPr>
            </a:br>
            <a:r>
              <a:rPr lang="es-CO" sz="3200" b="1">
                <a:solidFill>
                  <a:schemeClr val="bg1"/>
                </a:solidFill>
                <a:effectLst>
                  <a:outerShdw blurRad="38100" dist="38100" dir="2700000" algn="tl">
                    <a:srgbClr val="000000">
                      <a:alpha val="43137"/>
                    </a:srgbClr>
                  </a:outerShdw>
                </a:effectLst>
              </a:rPr>
              <a:t>FORMATOS 2516 v.5 y 2517v.4</a:t>
            </a:r>
            <a:endParaRPr lang="es-CO" sz="3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087103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contenido 3">
            <a:extLst>
              <a:ext uri="{FF2B5EF4-FFF2-40B4-BE49-F238E27FC236}">
                <a16:creationId xmlns:a16="http://schemas.microsoft.com/office/drawing/2014/main" id="{9635F050-2410-4BFF-AB3B-0229A5412289}"/>
              </a:ext>
            </a:extLst>
          </p:cNvPr>
          <p:cNvGraphicFramePr>
            <a:graphicFrameLocks noGrp="1"/>
          </p:cNvGraphicFramePr>
          <p:nvPr>
            <p:ph idx="1"/>
          </p:nvPr>
        </p:nvGraphicFramePr>
        <p:xfrm>
          <a:off x="159026" y="1235392"/>
          <a:ext cx="11873948" cy="5004020"/>
        </p:xfrm>
        <a:graphic>
          <a:graphicData uri="http://schemas.openxmlformats.org/drawingml/2006/table">
            <a:tbl>
              <a:tblPr firstRow="1" bandRow="1">
                <a:tableStyleId>{5940675A-B579-460E-94D1-54222C63F5DA}</a:tableStyleId>
              </a:tblPr>
              <a:tblGrid>
                <a:gridCol w="2033456">
                  <a:extLst>
                    <a:ext uri="{9D8B030D-6E8A-4147-A177-3AD203B41FA5}">
                      <a16:colId xmlns:a16="http://schemas.microsoft.com/office/drawing/2014/main" val="3420027241"/>
                    </a:ext>
                  </a:extLst>
                </a:gridCol>
                <a:gridCol w="3823854">
                  <a:extLst>
                    <a:ext uri="{9D8B030D-6E8A-4147-A177-3AD203B41FA5}">
                      <a16:colId xmlns:a16="http://schemas.microsoft.com/office/drawing/2014/main" val="601664418"/>
                    </a:ext>
                  </a:extLst>
                </a:gridCol>
                <a:gridCol w="6016638">
                  <a:extLst>
                    <a:ext uri="{9D8B030D-6E8A-4147-A177-3AD203B41FA5}">
                      <a16:colId xmlns:a16="http://schemas.microsoft.com/office/drawing/2014/main" val="1597823851"/>
                    </a:ext>
                  </a:extLst>
                </a:gridCol>
              </a:tblGrid>
              <a:tr h="733025">
                <a:tc rowSpan="3">
                  <a:txBody>
                    <a:bodyPr/>
                    <a:lstStyle/>
                    <a:p>
                      <a:r>
                        <a:rPr lang="es-CO" sz="1800" dirty="0">
                          <a:latin typeface="Arial Rounded MT Bold" panose="020F0704030504030204" pitchFamily="34" charset="0"/>
                        </a:rPr>
                        <a:t>SECCIONES QUE INTEGRAN LA CONCILIACIÓN FISCAL</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marL="342900" indent="-342900">
                        <a:buFont typeface="+mj-lt"/>
                        <a:buAutoNum type="arabicPeriod"/>
                      </a:pPr>
                      <a:r>
                        <a:rPr lang="es-CO" sz="2800" b="1" kern="1200" dirty="0">
                          <a:solidFill>
                            <a:schemeClr val="tx1"/>
                          </a:solidFill>
                          <a:effectLst/>
                          <a:latin typeface="Arial Narrow" panose="020B0606020202030204" pitchFamily="34" charset="0"/>
                          <a:ea typeface="+mn-ea"/>
                          <a:cs typeface="+mn-cs"/>
                        </a:rPr>
                        <a:t>Carátula</a:t>
                      </a:r>
                    </a:p>
                    <a:p>
                      <a:pPr marL="342900" indent="-342900">
                        <a:buFont typeface="+mj-lt"/>
                        <a:buAutoNum type="arabicPeriod"/>
                      </a:pPr>
                      <a:r>
                        <a:rPr lang="es-CO" sz="2800" b="1" kern="1200" dirty="0">
                          <a:solidFill>
                            <a:schemeClr val="tx1"/>
                          </a:solidFill>
                          <a:effectLst/>
                          <a:latin typeface="Arial Narrow" panose="020B0606020202030204" pitchFamily="34" charset="0"/>
                          <a:ea typeface="+mn-ea"/>
                          <a:cs typeface="+mn-cs"/>
                        </a:rPr>
                        <a:t>ESF- Patrimonio</a:t>
                      </a:r>
                    </a:p>
                    <a:p>
                      <a:pPr marL="342900" indent="-342900">
                        <a:buFont typeface="+mj-lt"/>
                        <a:buAutoNum type="arabicPeriod"/>
                      </a:pPr>
                      <a:r>
                        <a:rPr lang="es-CO" sz="2800" b="1" kern="1200" dirty="0">
                          <a:solidFill>
                            <a:schemeClr val="tx1"/>
                          </a:solidFill>
                          <a:effectLst/>
                          <a:latin typeface="Arial Narrow" panose="020B0606020202030204" pitchFamily="34" charset="0"/>
                          <a:ea typeface="+mn-ea"/>
                          <a:cs typeface="+mn-cs"/>
                        </a:rPr>
                        <a:t>ERI- Renta Líquida</a:t>
                      </a:r>
                    </a:p>
                    <a:p>
                      <a:pPr marL="342900" indent="-342900">
                        <a:buFont typeface="+mj-lt"/>
                        <a:buAutoNum type="arabicPeriod"/>
                      </a:pPr>
                      <a:r>
                        <a:rPr lang="es-CO" sz="2800" b="1" kern="1200" dirty="0">
                          <a:solidFill>
                            <a:schemeClr val="tx1"/>
                          </a:solidFill>
                          <a:effectLst/>
                          <a:latin typeface="Arial Narrow" panose="020B0606020202030204" pitchFamily="34" charset="0"/>
                          <a:ea typeface="+mn-ea"/>
                          <a:cs typeface="+mn-cs"/>
                        </a:rPr>
                        <a:t>Impuesto Diferido</a:t>
                      </a:r>
                    </a:p>
                    <a:p>
                      <a:pPr marL="342900" indent="-342900">
                        <a:buFont typeface="+mj-lt"/>
                        <a:buAutoNum type="arabicPeriod"/>
                      </a:pPr>
                      <a:r>
                        <a:rPr lang="es-CO" sz="2800" b="1" kern="1200" dirty="0">
                          <a:solidFill>
                            <a:schemeClr val="tx1"/>
                          </a:solidFill>
                          <a:effectLst/>
                          <a:latin typeface="Arial Narrow" panose="020B0606020202030204" pitchFamily="34" charset="0"/>
                          <a:ea typeface="+mn-ea"/>
                          <a:cs typeface="+mn-cs"/>
                        </a:rPr>
                        <a:t>Ingresos y facturación</a:t>
                      </a:r>
                    </a:p>
                    <a:p>
                      <a:pPr marL="342900" indent="-342900">
                        <a:buFont typeface="+mj-lt"/>
                        <a:buAutoNum type="arabicPeriod"/>
                      </a:pPr>
                      <a:r>
                        <a:rPr lang="es-CO" sz="2800" b="1" kern="1200" dirty="0">
                          <a:solidFill>
                            <a:schemeClr val="tx1"/>
                          </a:solidFill>
                          <a:effectLst/>
                          <a:latin typeface="Arial Narrow" panose="020B0606020202030204" pitchFamily="34" charset="0"/>
                          <a:ea typeface="+mn-ea"/>
                          <a:cs typeface="+mn-cs"/>
                        </a:rPr>
                        <a:t>Activos Fijos</a:t>
                      </a:r>
                    </a:p>
                    <a:p>
                      <a:pPr marL="342900" indent="-342900">
                        <a:buFont typeface="+mj-lt"/>
                        <a:buAutoNum type="arabicPeriod"/>
                      </a:pPr>
                      <a:r>
                        <a:rPr lang="es-CO" sz="2800" b="1" kern="1200" dirty="0">
                          <a:solidFill>
                            <a:schemeClr val="tx1"/>
                          </a:solidFill>
                          <a:effectLst/>
                          <a:latin typeface="Arial Narrow" panose="020B0606020202030204" pitchFamily="34" charset="0"/>
                          <a:ea typeface="+mn-ea"/>
                          <a:cs typeface="+mn-cs"/>
                        </a:rPr>
                        <a:t>Resumen ESF- ERI</a:t>
                      </a:r>
                      <a:endParaRPr lang="es-CO" sz="2800" dirty="0">
                        <a:latin typeface="Arial Narrow" panose="020B0606020202030204"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indent="0" algn="ctr">
                        <a:buFont typeface="+mj-lt"/>
                        <a:buNone/>
                      </a:pPr>
                      <a:r>
                        <a:rPr lang="es-CO" sz="1800" b="1" i="0" kern="1200" dirty="0">
                          <a:solidFill>
                            <a:schemeClr val="tx1"/>
                          </a:solidFill>
                          <a:effectLst>
                            <a:outerShdw blurRad="38100" dist="38100" dir="2700000" algn="tl">
                              <a:srgbClr val="000000">
                                <a:alpha val="43137"/>
                              </a:srgbClr>
                            </a:outerShdw>
                          </a:effectLst>
                          <a:latin typeface="+mn-lt"/>
                          <a:ea typeface="+mn-ea"/>
                          <a:cs typeface="+mn-cs"/>
                        </a:rPr>
                        <a:t>Contribuyentes del GRUPO Contable sector privado 3 </a:t>
                      </a:r>
                      <a:r>
                        <a:rPr lang="es-MX" sz="1800" b="1" i="0" kern="1200" dirty="0">
                          <a:solidFill>
                            <a:schemeClr val="tx1"/>
                          </a:solidFill>
                          <a:effectLst>
                            <a:outerShdw blurRad="38100" dist="38100" dir="2700000" algn="tl">
                              <a:srgbClr val="000000">
                                <a:alpha val="43137"/>
                              </a:srgbClr>
                            </a:outerShdw>
                          </a:effectLst>
                          <a:latin typeface="+mn-lt"/>
                          <a:ea typeface="+mn-ea"/>
                          <a:cs typeface="+mn-cs"/>
                        </a:rPr>
                        <a:t>que en el mismo período hayan obtenido ingresos brutos fiscales inferiores a 45.000 UVT </a:t>
                      </a:r>
                      <a:r>
                        <a:rPr lang="es-CO" sz="1800" b="1" i="0" kern="1200" dirty="0">
                          <a:solidFill>
                            <a:schemeClr val="tx1"/>
                          </a:solidFill>
                          <a:effectLst>
                            <a:outerShdw blurRad="38100" dist="38100" dir="2700000" algn="tl">
                              <a:srgbClr val="000000">
                                <a:alpha val="43137"/>
                              </a:srgbClr>
                            </a:outerShdw>
                          </a:effectLst>
                          <a:latin typeface="+mn-lt"/>
                          <a:ea typeface="+mn-ea"/>
                          <a:cs typeface="+mn-cs"/>
                        </a:rPr>
                        <a:t>deben diligenciar, conservar y exhibir:</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927074630"/>
                  </a:ext>
                </a:extLst>
              </a:tr>
              <a:tr h="2632918">
                <a:tc vMerge="1">
                  <a:txBody>
                    <a:bodyPr/>
                    <a:lstStyle/>
                    <a:p>
                      <a:endParaRPr lang="es-CO"/>
                    </a:p>
                  </a:txBody>
                  <a:tcPr/>
                </a:tc>
                <a:tc vMerge="1">
                  <a:txBody>
                    <a:bodyPr/>
                    <a:lstStyle/>
                    <a:p>
                      <a:endParaRPr lang="es-CO"/>
                    </a:p>
                  </a:txBody>
                  <a:tcPr/>
                </a:tc>
                <a:tc>
                  <a:txBody>
                    <a:bodyPr/>
                    <a:lstStyle/>
                    <a:p>
                      <a:pPr marL="457200" indent="-457200">
                        <a:buFont typeface="+mj-lt"/>
                        <a:buAutoNum type="arabicPeriod"/>
                      </a:pPr>
                      <a:r>
                        <a:rPr lang="es-ES" sz="2800" b="1" dirty="0">
                          <a:latin typeface="Arial Narrow" panose="020B0606020202030204" pitchFamily="34" charset="0"/>
                        </a:rPr>
                        <a:t>Carátula</a:t>
                      </a:r>
                    </a:p>
                    <a:p>
                      <a:pPr marL="457200" indent="-457200">
                        <a:buFont typeface="+mj-lt"/>
                        <a:buAutoNum type="arabicPeriod"/>
                      </a:pPr>
                      <a:r>
                        <a:rPr lang="es-ES" sz="2800" b="1" dirty="0">
                          <a:latin typeface="Arial Narrow" panose="020B0606020202030204" pitchFamily="34" charset="0"/>
                        </a:rPr>
                        <a:t>Estado de Situación Financiera (ESF) – Patrimonio y </a:t>
                      </a:r>
                    </a:p>
                    <a:p>
                      <a:pPr marL="457200" indent="-457200">
                        <a:buFont typeface="+mj-lt"/>
                        <a:buAutoNum type="arabicPeriod"/>
                      </a:pPr>
                      <a:r>
                        <a:rPr lang="es-ES" sz="2800" b="1" dirty="0">
                          <a:latin typeface="Arial Narrow" panose="020B0606020202030204" pitchFamily="34" charset="0"/>
                        </a:rPr>
                        <a:t>Estado de ResuItado Integral (ERI) – Renta líquida. </a:t>
                      </a:r>
                      <a:endParaRPr lang="es-CO" sz="2800" b="1" dirty="0">
                        <a:latin typeface="Arial Narrow" panose="020B0606020202030204"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7980002"/>
                  </a:ext>
                </a:extLst>
              </a:tr>
              <a:tr h="1456702">
                <a:tc vMerge="1">
                  <a:txBody>
                    <a:bodyPr/>
                    <a:lstStyle/>
                    <a:p>
                      <a:endParaRPr lang="es-CO"/>
                    </a:p>
                  </a:txBody>
                  <a:tcPr/>
                </a:tc>
                <a:tc vMerge="1">
                  <a:txBody>
                    <a:bodyPr/>
                    <a:lstStyle/>
                    <a:p>
                      <a:endParaRPr lang="es-CO"/>
                    </a:p>
                  </a:txBody>
                  <a:tcPr/>
                </a:tc>
                <a:tc>
                  <a:txBody>
                    <a:bodyPr/>
                    <a:lstStyle/>
                    <a:p>
                      <a:pPr marL="0" indent="0">
                        <a:buFont typeface="+mj-lt"/>
                        <a:buNone/>
                      </a:pPr>
                      <a:r>
                        <a:rPr lang="es-MX" sz="2400" b="0" i="0" u="none" strike="noStrike" kern="1200" baseline="0" dirty="0">
                          <a:solidFill>
                            <a:schemeClr val="tx1"/>
                          </a:solidFill>
                          <a:latin typeface="Arial Narrow" panose="020B0606020202030204" pitchFamily="34" charset="0"/>
                          <a:ea typeface="+mn-ea"/>
                          <a:cs typeface="+mn-cs"/>
                        </a:rPr>
                        <a:t>Las demás secciones podrán ser diligenciadas, conservadas y exhibidas si así lo consideran necesario. </a:t>
                      </a:r>
                      <a:endParaRPr lang="es-CO" sz="3600" b="1" dirty="0">
                        <a:latin typeface="Arial Narrow" panose="020B0606020202030204" pitchFamily="34" charset="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1211999"/>
                  </a:ext>
                </a:extLst>
              </a:tr>
            </a:tbl>
          </a:graphicData>
        </a:graphic>
      </p:graphicFrame>
      <p:sp>
        <p:nvSpPr>
          <p:cNvPr id="7" name="Rectángulo: esquinas redondeadas 6">
            <a:extLst>
              <a:ext uri="{FF2B5EF4-FFF2-40B4-BE49-F238E27FC236}">
                <a16:creationId xmlns:a16="http://schemas.microsoft.com/office/drawing/2014/main" id="{922106CB-EC6C-4A0D-8980-CCF3BF5B4DA0}"/>
              </a:ext>
            </a:extLst>
          </p:cNvPr>
          <p:cNvSpPr/>
          <p:nvPr/>
        </p:nvSpPr>
        <p:spPr>
          <a:xfrm>
            <a:off x="5112250" y="6513755"/>
            <a:ext cx="1987826" cy="306467"/>
          </a:xfrm>
          <a:prstGeom prst="roundRect">
            <a:avLst/>
          </a:prstGeom>
          <a:solidFill>
            <a:schemeClr val="bg1"/>
          </a:solidFill>
          <a:ln>
            <a:solidFill>
              <a:srgbClr val="002060"/>
            </a:solidFill>
          </a:ln>
        </p:spPr>
        <p:txBody>
          <a:bodyPr wrap="square" rtlCol="0">
            <a:spAutoFit/>
          </a:bodyPr>
          <a:lstStyle/>
          <a:p>
            <a:pPr algn="ctr"/>
            <a:r>
              <a:rPr lang="es-CO" sz="1200" b="1" dirty="0">
                <a:solidFill>
                  <a:srgbClr val="002060"/>
                </a:solidFill>
                <a:latin typeface="Arial Black" panose="020B0A04020102020204" pitchFamily="34" charset="0"/>
              </a:rPr>
              <a:t>Profesor Alex </a:t>
            </a:r>
            <a:r>
              <a:rPr lang="es-CO" sz="1200" b="1" u="sng" dirty="0">
                <a:solidFill>
                  <a:srgbClr val="FF0000"/>
                </a:solidFill>
                <a:latin typeface="Arial Black" panose="020B0A04020102020204" pitchFamily="34" charset="0"/>
              </a:rPr>
              <a:t>C</a:t>
            </a:r>
            <a:r>
              <a:rPr lang="es-CO" sz="1200" b="1" dirty="0">
                <a:solidFill>
                  <a:srgbClr val="002060"/>
                </a:solidFill>
                <a:latin typeface="Arial Black" panose="020B0A04020102020204" pitchFamily="34" charset="0"/>
              </a:rPr>
              <a:t>obo B</a:t>
            </a:r>
          </a:p>
        </p:txBody>
      </p:sp>
      <p:sp>
        <p:nvSpPr>
          <p:cNvPr id="5" name="Título 1">
            <a:extLst>
              <a:ext uri="{FF2B5EF4-FFF2-40B4-BE49-F238E27FC236}">
                <a16:creationId xmlns:a16="http://schemas.microsoft.com/office/drawing/2014/main" id="{7D367212-0D61-0F48-19A9-3B21702F8D73}"/>
              </a:ext>
            </a:extLst>
          </p:cNvPr>
          <p:cNvSpPr txBox="1">
            <a:spLocks/>
          </p:cNvSpPr>
          <p:nvPr/>
        </p:nvSpPr>
        <p:spPr>
          <a:xfrm>
            <a:off x="159026" y="88971"/>
            <a:ext cx="11873948" cy="872078"/>
          </a:xfrm>
          <a:prstGeom prst="rect">
            <a:avLst/>
          </a:prstGeom>
          <a:solidFill>
            <a:srgbClr val="002060"/>
          </a:solidFill>
          <a:ln w="38100">
            <a:solidFill>
              <a:schemeClr val="tx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200" b="1">
                <a:solidFill>
                  <a:schemeClr val="bg1"/>
                </a:solidFill>
                <a:effectLst>
                  <a:outerShdw blurRad="38100" dist="38100" dir="2700000" algn="tl">
                    <a:srgbClr val="000000">
                      <a:alpha val="43137"/>
                    </a:srgbClr>
                  </a:outerShdw>
                </a:effectLst>
              </a:rPr>
              <a:t>“Reporte de Conciliación Fiscal Anexo Formularios 110/ 210”</a:t>
            </a:r>
            <a:br>
              <a:rPr lang="es-CO" sz="3200" b="1">
                <a:solidFill>
                  <a:schemeClr val="bg1"/>
                </a:solidFill>
                <a:effectLst>
                  <a:outerShdw blurRad="38100" dist="38100" dir="2700000" algn="tl">
                    <a:srgbClr val="000000">
                      <a:alpha val="43137"/>
                    </a:srgbClr>
                  </a:outerShdw>
                </a:effectLst>
              </a:rPr>
            </a:br>
            <a:r>
              <a:rPr lang="es-CO" sz="3200" b="1">
                <a:solidFill>
                  <a:schemeClr val="bg1"/>
                </a:solidFill>
                <a:effectLst>
                  <a:outerShdw blurRad="38100" dist="38100" dir="2700000" algn="tl">
                    <a:srgbClr val="000000">
                      <a:alpha val="43137"/>
                    </a:srgbClr>
                  </a:outerShdw>
                </a:effectLst>
              </a:rPr>
              <a:t>FORMATOS 2516 v.5 y 2517v.4</a:t>
            </a:r>
            <a:endParaRPr lang="es-CO" sz="3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69817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36000">
              <a:srgbClr val="6FD5A3"/>
            </a:gs>
            <a:gs pos="42000">
              <a:srgbClr val="57D3A1"/>
            </a:gs>
            <a:gs pos="32000">
              <a:schemeClr val="accent6">
                <a:lumMod val="5000"/>
                <a:lumOff val="95000"/>
              </a:schemeClr>
            </a:gs>
            <a:gs pos="88000">
              <a:schemeClr val="accent6">
                <a:lumMod val="45000"/>
                <a:lumOff val="55000"/>
              </a:schemeClr>
            </a:gs>
            <a:gs pos="49000">
              <a:schemeClr val="accent6">
                <a:lumMod val="45000"/>
                <a:lumOff val="55000"/>
              </a:schemeClr>
            </a:gs>
            <a:gs pos="48000">
              <a:srgbClr val="00CC99"/>
            </a:gs>
          </a:gsLst>
          <a:lin ang="5400000" scaled="1"/>
        </a:grad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152FD77-13F5-48D9-A054-3118ABB97653}"/>
              </a:ext>
            </a:extLst>
          </p:cNvPr>
          <p:cNvSpPr txBox="1"/>
          <p:nvPr/>
        </p:nvSpPr>
        <p:spPr>
          <a:xfrm>
            <a:off x="2368200" y="-36492"/>
            <a:ext cx="7448550" cy="646331"/>
          </a:xfrm>
          <a:prstGeom prst="rect">
            <a:avLst/>
          </a:prstGeom>
          <a:noFill/>
        </p:spPr>
        <p:txBody>
          <a:bodyPr wrap="square" rtlCol="0">
            <a:spAutoFit/>
          </a:bodyPr>
          <a:lstStyle/>
          <a:p>
            <a:pPr algn="ctr"/>
            <a:r>
              <a:rPr lang="es-ES" sz="3600" b="1" u="sng" dirty="0">
                <a:effectLst>
                  <a:outerShdw blurRad="38100" dist="38100" dir="2700000" algn="tl">
                    <a:srgbClr val="000000">
                      <a:alpha val="43137"/>
                    </a:srgbClr>
                  </a:outerShdw>
                </a:effectLst>
                <a:latin typeface="Algerian" panose="04020705040A02060702" pitchFamily="82" charset="0"/>
              </a:rPr>
              <a:t>FORMULARIO 210 </a:t>
            </a:r>
            <a:r>
              <a:rPr lang="es-ES" sz="3600" b="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(Residentes)</a:t>
            </a:r>
            <a:endParaRPr lang="es-CO" sz="3600" b="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4" name="Imagen 3">
            <a:extLst>
              <a:ext uri="{FF2B5EF4-FFF2-40B4-BE49-F238E27FC236}">
                <a16:creationId xmlns:a16="http://schemas.microsoft.com/office/drawing/2014/main" id="{EEDA7E58-663D-4925-BE4C-7510EFBAFE65}"/>
              </a:ext>
            </a:extLst>
          </p:cNvPr>
          <p:cNvPicPr>
            <a:picLocks noChangeAspect="1"/>
          </p:cNvPicPr>
          <p:nvPr/>
        </p:nvPicPr>
        <p:blipFill rotWithShape="1">
          <a:blip r:embed="rId2"/>
          <a:srcRect l="4396" t="22223" r="4483" b="47739"/>
          <a:stretch/>
        </p:blipFill>
        <p:spPr>
          <a:xfrm>
            <a:off x="222447" y="872359"/>
            <a:ext cx="11906489" cy="2060028"/>
          </a:xfrm>
          <a:prstGeom prst="rect">
            <a:avLst/>
          </a:prstGeom>
          <a:ln w="19050">
            <a:solidFill>
              <a:schemeClr val="accent1"/>
            </a:solidFill>
          </a:ln>
        </p:spPr>
      </p:pic>
      <p:pic>
        <p:nvPicPr>
          <p:cNvPr id="6" name="Imagen 5">
            <a:extLst>
              <a:ext uri="{FF2B5EF4-FFF2-40B4-BE49-F238E27FC236}">
                <a16:creationId xmlns:a16="http://schemas.microsoft.com/office/drawing/2014/main" id="{555C924D-5E2B-494E-A668-954538BB28ED}"/>
              </a:ext>
            </a:extLst>
          </p:cNvPr>
          <p:cNvPicPr>
            <a:picLocks noChangeAspect="1"/>
          </p:cNvPicPr>
          <p:nvPr/>
        </p:nvPicPr>
        <p:blipFill rotWithShape="1">
          <a:blip r:embed="rId3"/>
          <a:srcRect l="10690" t="18851" r="25258" b="20306"/>
          <a:stretch/>
        </p:blipFill>
        <p:spPr>
          <a:xfrm>
            <a:off x="222447" y="3194907"/>
            <a:ext cx="5947125" cy="3026979"/>
          </a:xfrm>
          <a:prstGeom prst="rect">
            <a:avLst/>
          </a:prstGeom>
          <a:ln w="19050">
            <a:solidFill>
              <a:schemeClr val="accent1"/>
            </a:solidFill>
          </a:ln>
        </p:spPr>
      </p:pic>
      <p:sp>
        <p:nvSpPr>
          <p:cNvPr id="7" name="CuadroTexto 6">
            <a:extLst>
              <a:ext uri="{FF2B5EF4-FFF2-40B4-BE49-F238E27FC236}">
                <a16:creationId xmlns:a16="http://schemas.microsoft.com/office/drawing/2014/main" id="{337B26AE-44D2-4FB7-998F-DF36418FBB5E}"/>
              </a:ext>
            </a:extLst>
          </p:cNvPr>
          <p:cNvSpPr txBox="1"/>
          <p:nvPr/>
        </p:nvSpPr>
        <p:spPr>
          <a:xfrm>
            <a:off x="6348247" y="3194907"/>
            <a:ext cx="5780689" cy="3046988"/>
          </a:xfrm>
          <a:prstGeom prst="rect">
            <a:avLst/>
          </a:prstGeom>
          <a:solidFill>
            <a:schemeClr val="accent1">
              <a:lumMod val="20000"/>
              <a:lumOff val="80000"/>
            </a:schemeClr>
          </a:solidFill>
          <a:ln w="38100">
            <a:solidFill>
              <a:srgbClr val="002060"/>
            </a:solidFill>
            <a:prstDash val="solid"/>
          </a:ln>
        </p:spPr>
        <p:txBody>
          <a:bodyPr wrap="square" rtlCol="0">
            <a:spAutoFit/>
          </a:bodyPr>
          <a:lstStyle/>
          <a:p>
            <a:pPr marL="285750" indent="-285750">
              <a:buFont typeface="Wingdings" panose="05000000000000000000" pitchFamily="2" charset="2"/>
              <a:buChar char="ü"/>
            </a:pPr>
            <a:r>
              <a:rPr lang="es-ES" sz="1600" b="1" dirty="0">
                <a:latin typeface="Arial Narrow" panose="020B0606020202030204" pitchFamily="34" charset="0"/>
              </a:rPr>
              <a:t>Rentas de Trabajo:</a:t>
            </a:r>
            <a:r>
              <a:rPr lang="es-ES" sz="1600" dirty="0">
                <a:latin typeface="Arial Narrow" panose="020B0606020202030204" pitchFamily="34" charset="0"/>
              </a:rPr>
              <a:t> Ingresos por Salarios.</a:t>
            </a:r>
          </a:p>
          <a:p>
            <a:pPr marL="285750" indent="-285750">
              <a:buFont typeface="Wingdings" panose="05000000000000000000" pitchFamily="2" charset="2"/>
              <a:buChar char="ü"/>
            </a:pPr>
            <a:r>
              <a:rPr lang="es-ES" sz="1600" b="1" dirty="0">
                <a:latin typeface="Arial Narrow" panose="020B0606020202030204" pitchFamily="34" charset="0"/>
              </a:rPr>
              <a:t>Rentas de trabajo que no provengan de una relación laboral (…): </a:t>
            </a:r>
            <a:r>
              <a:rPr lang="es-ES" sz="1600" dirty="0">
                <a:latin typeface="Arial Narrow" panose="020B0606020202030204" pitchFamily="34" charset="0"/>
              </a:rPr>
              <a:t>Ingresos por honorarios, comisiones y servicios, entre otros.</a:t>
            </a:r>
          </a:p>
          <a:p>
            <a:pPr marL="285750" indent="-285750">
              <a:buFont typeface="Wingdings" panose="05000000000000000000" pitchFamily="2" charset="2"/>
              <a:buChar char="ü"/>
            </a:pPr>
            <a:r>
              <a:rPr lang="es-ES" sz="1600" b="1" dirty="0">
                <a:latin typeface="Arial Narrow" panose="020B0606020202030204" pitchFamily="34" charset="0"/>
              </a:rPr>
              <a:t>Rentas de Capital:</a:t>
            </a:r>
            <a:r>
              <a:rPr lang="es-ES" sz="1600" dirty="0">
                <a:latin typeface="Arial Narrow" panose="020B0606020202030204" pitchFamily="34" charset="0"/>
              </a:rPr>
              <a:t> Ingresos por Intereses, Rendimientos Financieros, Arrendamientos.</a:t>
            </a:r>
          </a:p>
          <a:p>
            <a:pPr marL="285750" indent="-285750">
              <a:buFont typeface="Wingdings" panose="05000000000000000000" pitchFamily="2" charset="2"/>
              <a:buChar char="ü"/>
            </a:pPr>
            <a:r>
              <a:rPr lang="es-ES" sz="1600" b="1" dirty="0">
                <a:latin typeface="Arial Narrow" panose="020B0606020202030204" pitchFamily="34" charset="0"/>
              </a:rPr>
              <a:t>Rentas No Laborales: </a:t>
            </a:r>
            <a:r>
              <a:rPr lang="es-ES" sz="1600" b="1" i="0" dirty="0">
                <a:solidFill>
                  <a:srgbClr val="4B4949"/>
                </a:solidFill>
                <a:effectLst/>
                <a:latin typeface="Arial Narrow" panose="020B0606020202030204" pitchFamily="34" charset="0"/>
              </a:rPr>
              <a:t> </a:t>
            </a:r>
            <a:r>
              <a:rPr lang="es-ES" sz="1600" dirty="0">
                <a:latin typeface="Arial Narrow" panose="020B0606020202030204" pitchFamily="34" charset="0"/>
              </a:rPr>
              <a:t>todos los ingresos que no se clasifiquen expresamente en ninguna otra cédula, con excepción de los dividendos y las ganancias ocasionales.</a:t>
            </a:r>
          </a:p>
          <a:p>
            <a:pPr marL="285750" indent="-285750">
              <a:buFont typeface="Wingdings" panose="05000000000000000000" pitchFamily="2" charset="2"/>
              <a:buChar char="ü"/>
            </a:pPr>
            <a:r>
              <a:rPr lang="es-ES" sz="1600" b="1" dirty="0">
                <a:latin typeface="Arial Narrow" panose="020B0606020202030204" pitchFamily="34" charset="0"/>
              </a:rPr>
              <a:t>Rentas por Pensiones: </a:t>
            </a:r>
            <a:r>
              <a:rPr lang="es-ES" sz="1600" dirty="0">
                <a:latin typeface="Arial Narrow" panose="020B0606020202030204" pitchFamily="34" charset="0"/>
              </a:rPr>
              <a:t>Ingresos por Pensiones Nacionales y del Exterior.</a:t>
            </a:r>
            <a:endParaRPr lang="es-ES" sz="1600" b="1" dirty="0">
              <a:latin typeface="Arial Narrow" panose="020B0606020202030204" pitchFamily="34" charset="0"/>
            </a:endParaRPr>
          </a:p>
          <a:p>
            <a:pPr marL="285750" indent="-285750">
              <a:buFont typeface="Wingdings" panose="05000000000000000000" pitchFamily="2" charset="2"/>
              <a:buChar char="ü"/>
            </a:pPr>
            <a:r>
              <a:rPr lang="es-ES" sz="1600" b="1" dirty="0">
                <a:latin typeface="Arial Narrow" panose="020B0606020202030204" pitchFamily="34" charset="0"/>
              </a:rPr>
              <a:t>Rentas por Dividendos: </a:t>
            </a:r>
            <a:r>
              <a:rPr lang="es-ES" sz="1600" dirty="0">
                <a:latin typeface="Arial Narrow" panose="020B0606020202030204" pitchFamily="34" charset="0"/>
              </a:rPr>
              <a:t>Ingresos por Dividendos y Participaciones de sociedades nacionales y del exterior. </a:t>
            </a:r>
            <a:endParaRPr lang="es-CO" sz="1600" dirty="0">
              <a:latin typeface="Arial Narrow" panose="020B0606020202030204" pitchFamily="34" charset="0"/>
            </a:endParaRPr>
          </a:p>
        </p:txBody>
      </p:sp>
      <p:pic>
        <p:nvPicPr>
          <p:cNvPr id="3" name="Imagen 2">
            <a:extLst>
              <a:ext uri="{FF2B5EF4-FFF2-40B4-BE49-F238E27FC236}">
                <a16:creationId xmlns:a16="http://schemas.microsoft.com/office/drawing/2014/main" id="{EDBD60C2-5248-DD96-F1DF-A5E807081667}"/>
              </a:ext>
            </a:extLst>
          </p:cNvPr>
          <p:cNvPicPr>
            <a:picLocks noChangeAspect="1"/>
          </p:cNvPicPr>
          <p:nvPr/>
        </p:nvPicPr>
        <p:blipFill>
          <a:blip r:embed="rId4"/>
          <a:stretch>
            <a:fillRect/>
          </a:stretch>
        </p:blipFill>
        <p:spPr>
          <a:xfrm>
            <a:off x="10590720" y="6325000"/>
            <a:ext cx="1510396" cy="446954"/>
          </a:xfrm>
          <a:prstGeom prst="rect">
            <a:avLst/>
          </a:prstGeom>
        </p:spPr>
      </p:pic>
    </p:spTree>
    <p:extLst>
      <p:ext uri="{BB962C8B-B14F-4D97-AF65-F5344CB8AC3E}">
        <p14:creationId xmlns:p14="http://schemas.microsoft.com/office/powerpoint/2010/main" val="42376164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5B31D-98A0-E2D6-76C3-4FD391EAB4BB}"/>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775A4B2F-C7C3-DE2B-BAB0-20A3DA4B43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A0B8D64A-07B7-2D66-8222-53799DB5E640}"/>
              </a:ext>
            </a:extLst>
          </p:cNvPr>
          <p:cNvPicPr>
            <a:picLocks noChangeAspect="1"/>
          </p:cNvPicPr>
          <p:nvPr/>
        </p:nvPicPr>
        <p:blipFill>
          <a:blip r:embed="rId3"/>
          <a:stretch>
            <a:fillRect/>
          </a:stretch>
        </p:blipFill>
        <p:spPr>
          <a:xfrm>
            <a:off x="10270209" y="6221303"/>
            <a:ext cx="1510396" cy="446954"/>
          </a:xfrm>
          <a:prstGeom prst="rect">
            <a:avLst/>
          </a:prstGeom>
        </p:spPr>
      </p:pic>
      <p:sp>
        <p:nvSpPr>
          <p:cNvPr id="6" name="5 Marcador de contenido"/>
          <p:cNvSpPr txBox="1">
            <a:spLocks/>
          </p:cNvSpPr>
          <p:nvPr/>
        </p:nvSpPr>
        <p:spPr>
          <a:xfrm>
            <a:off x="856296" y="1782068"/>
            <a:ext cx="10924309" cy="4322486"/>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s-MX" sz="3200" b="1" dirty="0">
                <a:latin typeface="Arial Narrow" panose="020B0606020202030204" pitchFamily="34" charset="0"/>
              </a:rPr>
              <a:t>ARTÍCULO 1.4.3.4. FRACCIÓN DE AÑO. </a:t>
            </a:r>
            <a:r>
              <a:rPr lang="es-MX" sz="3200" dirty="0">
                <a:latin typeface="Arial Narrow" panose="020B0606020202030204" pitchFamily="34" charset="0"/>
              </a:rPr>
              <a:t>Las personas jurídicas y asimiladas o </a:t>
            </a:r>
            <a:r>
              <a:rPr lang="es-MX" sz="3200" b="1" u="sng" dirty="0">
                <a:solidFill>
                  <a:srgbClr val="FF0000"/>
                </a:solidFill>
                <a:effectLst>
                  <a:outerShdw blurRad="38100" dist="38100" dir="2700000" algn="tl">
                    <a:srgbClr val="000000">
                      <a:alpha val="43137"/>
                    </a:srgbClr>
                  </a:outerShdw>
                </a:effectLst>
                <a:highlight>
                  <a:srgbClr val="FFFF00"/>
                </a:highlight>
                <a:latin typeface="Arial Narrow" panose="020B0606020202030204" pitchFamily="34" charset="0"/>
              </a:rPr>
              <a:t>las sucesiones ilíquidas obligadas a llevar contabilidad que se liquiden durante el año gravable objeto de conciliación no están obligadas a presentar el Reporte de conciliación fiscal </a:t>
            </a:r>
            <a:r>
              <a:rPr lang="es-MX" sz="3200" b="1" u="sng" dirty="0">
                <a:solidFill>
                  <a:srgbClr val="FF0000"/>
                </a:solidFill>
                <a:effectLst>
                  <a:outerShdw blurRad="38100" dist="38100" dir="2700000" algn="tl">
                    <a:srgbClr val="000000">
                      <a:alpha val="43137"/>
                    </a:srgbClr>
                  </a:outerShdw>
                </a:effectLst>
                <a:latin typeface="Arial Narrow" panose="020B0606020202030204" pitchFamily="34" charset="0"/>
              </a:rPr>
              <a:t>por la fracción del año en el cual se liquiden, sin perjuicio de la obligación de su diligenciamiento y conservación, conforme lo señalado por los artículos 1.7.2 y 1.7.3 del Decreto número 1625 de 2016, Único Reglamentario en Materia Tributaria.</a:t>
            </a:r>
          </a:p>
          <a:p>
            <a:pPr algn="just"/>
            <a:r>
              <a:rPr lang="es-MX" sz="3200" dirty="0">
                <a:latin typeface="Arial Narrow" panose="020B0606020202030204" pitchFamily="34" charset="0"/>
              </a:rPr>
              <a:t>(Artículo 4, Resolución 71 de 2019)</a:t>
            </a:r>
          </a:p>
        </p:txBody>
      </p:sp>
      <p:sp>
        <p:nvSpPr>
          <p:cNvPr id="3" name="Rectángulo: esquinas redondeadas 2">
            <a:extLst>
              <a:ext uri="{FF2B5EF4-FFF2-40B4-BE49-F238E27FC236}">
                <a16:creationId xmlns:a16="http://schemas.microsoft.com/office/drawing/2014/main" id="{B1F96FA1-6D9D-4CC6-8947-4AC3F7F43990}"/>
              </a:ext>
            </a:extLst>
          </p:cNvPr>
          <p:cNvSpPr/>
          <p:nvPr/>
        </p:nvSpPr>
        <p:spPr>
          <a:xfrm>
            <a:off x="1791230" y="871758"/>
            <a:ext cx="8478979" cy="720567"/>
          </a:xfrm>
          <a:prstGeom prst="roundRect">
            <a:avLst/>
          </a:prstGeom>
          <a:solidFill>
            <a:schemeClr val="accent6">
              <a:lumMod val="40000"/>
              <a:lumOff val="60000"/>
            </a:schemeClr>
          </a:solidFill>
          <a:ln>
            <a:solidFill>
              <a:schemeClr val="tx1"/>
            </a:solidFill>
          </a:ln>
        </p:spPr>
        <p:txBody>
          <a:bodyPr vert="horz" lIns="0" tIns="45720" rIns="0" bIns="0" rtlCol="0" anchor="ctr">
            <a:normAutofit fontScale="92500"/>
          </a:bodyPr>
          <a:lstStyle/>
          <a:p>
            <a:pPr algn="ctr">
              <a:lnSpc>
                <a:spcPts val="2400"/>
              </a:lnSpc>
              <a:buNone/>
            </a:pPr>
            <a:r>
              <a:rPr lang="es-MX" sz="3200" b="1" dirty="0">
                <a:solidFill>
                  <a:schemeClr val="accent6">
                    <a:lumMod val="50000"/>
                  </a:schemeClr>
                </a:solidFill>
                <a:latin typeface="Amasis MT Pro Black" panose="02040A04050005020304" pitchFamily="18" charset="0"/>
              </a:rPr>
              <a:t>RESOLUCIÓN 227 DE 2025</a:t>
            </a:r>
            <a:r>
              <a:rPr lang="es-MX" sz="3200" dirty="0">
                <a:solidFill>
                  <a:schemeClr val="accent6">
                    <a:lumMod val="50000"/>
                  </a:schemeClr>
                </a:solidFill>
                <a:latin typeface="Amasis MT Pro Black" panose="02040A04050005020304" pitchFamily="18" charset="0"/>
              </a:rPr>
              <a:t> (septiembre 23)</a:t>
            </a:r>
          </a:p>
        </p:txBody>
      </p:sp>
    </p:spTree>
    <p:extLst>
      <p:ext uri="{BB962C8B-B14F-4D97-AF65-F5344CB8AC3E}">
        <p14:creationId xmlns:p14="http://schemas.microsoft.com/office/powerpoint/2010/main" val="339747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635DB-45A2-502D-D279-BB351A2168C1}"/>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5BEFDD89-7618-12F7-CD72-86EDB2D325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ECE5B451-D375-6D48-F72F-7A101A6D6A2D}"/>
              </a:ext>
            </a:extLst>
          </p:cNvPr>
          <p:cNvPicPr>
            <a:picLocks noChangeAspect="1"/>
          </p:cNvPicPr>
          <p:nvPr/>
        </p:nvPicPr>
        <p:blipFill>
          <a:blip r:embed="rId3"/>
          <a:stretch>
            <a:fillRect/>
          </a:stretch>
        </p:blipFill>
        <p:spPr>
          <a:xfrm>
            <a:off x="10270209" y="6221303"/>
            <a:ext cx="1510396" cy="446954"/>
          </a:xfrm>
          <a:prstGeom prst="rect">
            <a:avLst/>
          </a:prstGeom>
        </p:spPr>
      </p:pic>
      <p:grpSp>
        <p:nvGrpSpPr>
          <p:cNvPr id="3" name="Grupo 2">
            <a:extLst>
              <a:ext uri="{FF2B5EF4-FFF2-40B4-BE49-F238E27FC236}">
                <a16:creationId xmlns:a16="http://schemas.microsoft.com/office/drawing/2014/main" id="{933964B3-2265-4906-6D3C-12E83C68BF33}"/>
              </a:ext>
            </a:extLst>
          </p:cNvPr>
          <p:cNvGrpSpPr/>
          <p:nvPr/>
        </p:nvGrpSpPr>
        <p:grpSpPr>
          <a:xfrm>
            <a:off x="972802" y="1843691"/>
            <a:ext cx="10246396" cy="707886"/>
            <a:chOff x="972800" y="1127540"/>
            <a:chExt cx="10246396" cy="707886"/>
          </a:xfrm>
        </p:grpSpPr>
        <p:sp>
          <p:nvSpPr>
            <p:cNvPr id="7" name="CuadroTexto 6">
              <a:extLst>
                <a:ext uri="{FF2B5EF4-FFF2-40B4-BE49-F238E27FC236}">
                  <a16:creationId xmlns:a16="http://schemas.microsoft.com/office/drawing/2014/main" id="{8A4021E0-F024-6CF0-9CA2-D46082B4A61C}"/>
                </a:ext>
              </a:extLst>
            </p:cNvPr>
            <p:cNvSpPr txBox="1"/>
            <p:nvPr/>
          </p:nvSpPr>
          <p:spPr>
            <a:xfrm>
              <a:off x="972800" y="1127540"/>
              <a:ext cx="10246396" cy="707886"/>
            </a:xfrm>
            <a:prstGeom prst="rect">
              <a:avLst/>
            </a:prstGeom>
            <a:noFill/>
          </p:spPr>
          <p:txBody>
            <a:bodyPr wrap="square">
              <a:spAutoFit/>
            </a:bodyPr>
            <a:lstStyle/>
            <a:p>
              <a:pPr algn="ctr"/>
              <a:r>
                <a:rPr lang="es-MX" sz="4000" b="1" dirty="0">
                  <a:solidFill>
                    <a:srgbClr val="4666FF"/>
                  </a:solidFill>
                  <a:latin typeface="Open Sans ExtraBold" pitchFamily="2" charset="0"/>
                  <a:ea typeface="Open Sans ExtraBold" pitchFamily="2" charset="0"/>
                  <a:cs typeface="Open Sans ExtraBold" pitchFamily="2" charset="0"/>
                </a:rPr>
                <a:t>PRINCIPIO # 001:</a:t>
              </a:r>
              <a:endParaRPr lang="es-CO" sz="4000" b="1" dirty="0">
                <a:solidFill>
                  <a:srgbClr val="4666FF"/>
                </a:solidFill>
                <a:latin typeface="Open Sans ExtraBold" pitchFamily="2" charset="0"/>
                <a:ea typeface="Open Sans ExtraBold" pitchFamily="2" charset="0"/>
                <a:cs typeface="Open Sans ExtraBold" pitchFamily="2" charset="0"/>
              </a:endParaRPr>
            </a:p>
          </p:txBody>
        </p:sp>
        <p:sp>
          <p:nvSpPr>
            <p:cNvPr id="15" name="Rectángulo 14">
              <a:extLst>
                <a:ext uri="{FF2B5EF4-FFF2-40B4-BE49-F238E27FC236}">
                  <a16:creationId xmlns:a16="http://schemas.microsoft.com/office/drawing/2014/main" id="{343681A9-9BBD-FD58-E0E0-FA8747351162}"/>
                </a:ext>
              </a:extLst>
            </p:cNvPr>
            <p:cNvSpPr/>
            <p:nvPr/>
          </p:nvSpPr>
          <p:spPr>
            <a:xfrm rot="5400000" flipV="1">
              <a:off x="768273" y="1430198"/>
              <a:ext cx="546210" cy="45719"/>
            </a:xfrm>
            <a:prstGeom prst="rect">
              <a:avLst/>
            </a:prstGeom>
            <a:solidFill>
              <a:srgbClr val="BEF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4" name="CuadroTexto 3">
            <a:extLst>
              <a:ext uri="{FF2B5EF4-FFF2-40B4-BE49-F238E27FC236}">
                <a16:creationId xmlns:a16="http://schemas.microsoft.com/office/drawing/2014/main" id="{1CE644D1-42CE-52F3-709C-FCDF1D8CC056}"/>
              </a:ext>
            </a:extLst>
          </p:cNvPr>
          <p:cNvSpPr txBox="1"/>
          <p:nvPr/>
        </p:nvSpPr>
        <p:spPr>
          <a:xfrm>
            <a:off x="2144485" y="2767280"/>
            <a:ext cx="7903029" cy="1323439"/>
          </a:xfrm>
          <a:prstGeom prst="rect">
            <a:avLst/>
          </a:prstGeom>
          <a:noFill/>
        </p:spPr>
        <p:txBody>
          <a:bodyPr wrap="square" rtlCol="0">
            <a:spAutoFit/>
          </a:bodyPr>
          <a:lstStyle/>
          <a:p>
            <a:pPr algn="ctr"/>
            <a:r>
              <a:rPr lang="es-MX" sz="4000" dirty="0">
                <a:latin typeface="Amasis MT Pro Black" panose="02040A04050005020304" pitchFamily="18" charset="0"/>
              </a:rPr>
              <a:t>Los ingresos se depuran según su fuente</a:t>
            </a:r>
            <a:endParaRPr lang="es-CO" sz="4000" dirty="0">
              <a:latin typeface="Amasis MT Pro Black" panose="02040A04050005020304" pitchFamily="18" charset="0"/>
            </a:endParaRPr>
          </a:p>
        </p:txBody>
      </p:sp>
    </p:spTree>
    <p:extLst>
      <p:ext uri="{BB962C8B-B14F-4D97-AF65-F5344CB8AC3E}">
        <p14:creationId xmlns:p14="http://schemas.microsoft.com/office/powerpoint/2010/main" val="2379347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852D842B-90FE-210D-E760-78C57CB51F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3" name="Tabla 2">
            <a:extLst>
              <a:ext uri="{FF2B5EF4-FFF2-40B4-BE49-F238E27FC236}">
                <a16:creationId xmlns:a16="http://schemas.microsoft.com/office/drawing/2014/main" id="{3B281036-B048-4EFF-9377-57021EC7BCFF}"/>
              </a:ext>
            </a:extLst>
          </p:cNvPr>
          <p:cNvGraphicFramePr>
            <a:graphicFrameLocks noGrp="1"/>
          </p:cNvGraphicFramePr>
          <p:nvPr>
            <p:extLst>
              <p:ext uri="{D42A27DB-BD31-4B8C-83A1-F6EECF244321}">
                <p14:modId xmlns:p14="http://schemas.microsoft.com/office/powerpoint/2010/main" val="4020742674"/>
              </p:ext>
            </p:extLst>
          </p:nvPr>
        </p:nvGraphicFramePr>
        <p:xfrm>
          <a:off x="454493" y="681441"/>
          <a:ext cx="11700661" cy="5591501"/>
        </p:xfrm>
        <a:graphic>
          <a:graphicData uri="http://schemas.openxmlformats.org/drawingml/2006/table">
            <a:tbl>
              <a:tblPr firstRow="1" bandRow="1">
                <a:tableStyleId>{5940675A-B579-460E-94D1-54222C63F5DA}</a:tableStyleId>
              </a:tblPr>
              <a:tblGrid>
                <a:gridCol w="3126351">
                  <a:extLst>
                    <a:ext uri="{9D8B030D-6E8A-4147-A177-3AD203B41FA5}">
                      <a16:colId xmlns:a16="http://schemas.microsoft.com/office/drawing/2014/main" val="834991416"/>
                    </a:ext>
                  </a:extLst>
                </a:gridCol>
                <a:gridCol w="1322652">
                  <a:extLst>
                    <a:ext uri="{9D8B030D-6E8A-4147-A177-3AD203B41FA5}">
                      <a16:colId xmlns:a16="http://schemas.microsoft.com/office/drawing/2014/main" val="1093781367"/>
                    </a:ext>
                  </a:extLst>
                </a:gridCol>
                <a:gridCol w="306252">
                  <a:extLst>
                    <a:ext uri="{9D8B030D-6E8A-4147-A177-3AD203B41FA5}">
                      <a16:colId xmlns:a16="http://schemas.microsoft.com/office/drawing/2014/main" val="463940685"/>
                    </a:ext>
                  </a:extLst>
                </a:gridCol>
                <a:gridCol w="1170142">
                  <a:extLst>
                    <a:ext uri="{9D8B030D-6E8A-4147-A177-3AD203B41FA5}">
                      <a16:colId xmlns:a16="http://schemas.microsoft.com/office/drawing/2014/main" val="241673064"/>
                    </a:ext>
                  </a:extLst>
                </a:gridCol>
                <a:gridCol w="476852">
                  <a:extLst>
                    <a:ext uri="{9D8B030D-6E8A-4147-A177-3AD203B41FA5}">
                      <a16:colId xmlns:a16="http://schemas.microsoft.com/office/drawing/2014/main" val="1322300318"/>
                    </a:ext>
                  </a:extLst>
                </a:gridCol>
                <a:gridCol w="1244758">
                  <a:extLst>
                    <a:ext uri="{9D8B030D-6E8A-4147-A177-3AD203B41FA5}">
                      <a16:colId xmlns:a16="http://schemas.microsoft.com/office/drawing/2014/main" val="2581423159"/>
                    </a:ext>
                  </a:extLst>
                </a:gridCol>
                <a:gridCol w="1446670">
                  <a:extLst>
                    <a:ext uri="{9D8B030D-6E8A-4147-A177-3AD203B41FA5}">
                      <a16:colId xmlns:a16="http://schemas.microsoft.com/office/drawing/2014/main" val="2853526468"/>
                    </a:ext>
                  </a:extLst>
                </a:gridCol>
                <a:gridCol w="1238589">
                  <a:extLst>
                    <a:ext uri="{9D8B030D-6E8A-4147-A177-3AD203B41FA5}">
                      <a16:colId xmlns:a16="http://schemas.microsoft.com/office/drawing/2014/main" val="863483873"/>
                    </a:ext>
                  </a:extLst>
                </a:gridCol>
                <a:gridCol w="1368395">
                  <a:extLst>
                    <a:ext uri="{9D8B030D-6E8A-4147-A177-3AD203B41FA5}">
                      <a16:colId xmlns:a16="http://schemas.microsoft.com/office/drawing/2014/main" val="2277822520"/>
                    </a:ext>
                  </a:extLst>
                </a:gridCol>
              </a:tblGrid>
              <a:tr h="318810">
                <a:tc>
                  <a:txBody>
                    <a:bodyPr/>
                    <a:lstStyle/>
                    <a:p>
                      <a:endParaRPr lang="es-CO" dirty="0"/>
                    </a:p>
                  </a:txBody>
                  <a:tcPr>
                    <a:lnL w="12700" cmpd="sng">
                      <a:noFill/>
                    </a:lnL>
                    <a:lnR w="381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5">
                  <a:txBody>
                    <a:bodyPr/>
                    <a:lstStyle/>
                    <a:p>
                      <a:pPr algn="ctr"/>
                      <a:r>
                        <a:rPr lang="es-MX" sz="2000" b="1" dirty="0">
                          <a:solidFill>
                            <a:srgbClr val="FF0000"/>
                          </a:solidFill>
                          <a:latin typeface="Arial" panose="020B0604020202020204" pitchFamily="34" charset="0"/>
                          <a:cs typeface="Arial" panose="020B0604020202020204" pitchFamily="34" charset="0"/>
                        </a:rPr>
                        <a:t>CÉDULA GENERAL</a:t>
                      </a:r>
                      <a:endParaRPr lang="es-CO" sz="2000" b="1" dirty="0">
                        <a:solidFill>
                          <a:srgbClr val="FF0000"/>
                        </a:solidFill>
                        <a:latin typeface="Arial" panose="020B0604020202020204" pitchFamily="34" charset="0"/>
                        <a:cs typeface="Arial" panose="020B0604020202020204" pitchFamily="34" charset="0"/>
                      </a:endParaRPr>
                    </a:p>
                  </a:txBody>
                  <a:tcP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ysDash"/>
                      <a:round/>
                      <a:headEnd type="none" w="med" len="med"/>
                      <a:tailEnd type="none" w="med" len="med"/>
                    </a:lnB>
                    <a:solidFill>
                      <a:schemeClr val="accent4">
                        <a:lumMod val="20000"/>
                        <a:lumOff val="80000"/>
                      </a:schemeClr>
                    </a:solidFill>
                  </a:tcPr>
                </a:tc>
                <a:tc hMerge="1">
                  <a:txBody>
                    <a:bodyPr/>
                    <a:lstStyle/>
                    <a:p>
                      <a:endParaRPr lang="es-CO"/>
                    </a:p>
                  </a:txBody>
                  <a:tcPr/>
                </a:tc>
                <a:tc hMerge="1">
                  <a:txBody>
                    <a:bodyPr/>
                    <a:lstStyle/>
                    <a:p>
                      <a:pPr algn="ctr"/>
                      <a:endParaRPr lang="es-CO" b="1" dirty="0">
                        <a:solidFill>
                          <a:srgbClr val="9933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s-CO"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tc hMerge="1">
                  <a:txBody>
                    <a:bodyPr/>
                    <a:lstStyle/>
                    <a:p>
                      <a:pPr algn="ctr"/>
                      <a:endParaRPr lang="es-CO" b="1" dirty="0">
                        <a:solidFill>
                          <a:schemeClr val="accent6">
                            <a:lumMod val="75000"/>
                          </a:schemeClr>
                        </a:solidFill>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4">
                        <a:lumMod val="40000"/>
                        <a:lumOff val="60000"/>
                      </a:schemeClr>
                    </a:solidFill>
                  </a:tcPr>
                </a:tc>
                <a:tc rowSpan="3">
                  <a:txBody>
                    <a:bodyPr/>
                    <a:lstStyle/>
                    <a:p>
                      <a:pPr algn="ctr"/>
                      <a:r>
                        <a:rPr lang="es-CO" sz="1500" b="1" dirty="0">
                          <a:latin typeface="Arial Narrow" panose="020B0606020202030204" pitchFamily="34" charset="0"/>
                        </a:rPr>
                        <a:t>PENSIONES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2"/>
                    </a:solidFill>
                  </a:tcPr>
                </a:tc>
                <a:tc rowSpan="2" gridSpan="2">
                  <a:txBody>
                    <a:bodyPr/>
                    <a:lstStyle/>
                    <a:p>
                      <a:pPr algn="ctr"/>
                      <a:r>
                        <a:rPr lang="es-ES" sz="1500" b="1" dirty="0">
                          <a:solidFill>
                            <a:schemeClr val="accent4">
                              <a:lumMod val="50000"/>
                            </a:schemeClr>
                          </a:solidFill>
                          <a:latin typeface="Abadi" panose="020B0604020104020204" pitchFamily="34" charset="0"/>
                        </a:rPr>
                        <a:t>DIVIDENDOS</a:t>
                      </a:r>
                      <a:endParaRPr lang="es-CO" sz="1500" b="1" dirty="0">
                        <a:solidFill>
                          <a:schemeClr val="accent4">
                            <a:lumMod val="50000"/>
                          </a:schemeClr>
                        </a:solidFill>
                        <a:latin typeface="Abadi" panose="020B0604020104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ash"/>
                      <a:round/>
                      <a:headEnd type="none" w="med" len="med"/>
                      <a:tailEnd type="none" w="med" len="med"/>
                    </a:lnB>
                    <a:solidFill>
                      <a:schemeClr val="accent6">
                        <a:lumMod val="40000"/>
                        <a:lumOff val="60000"/>
                      </a:schemeClr>
                    </a:solidFill>
                  </a:tcPr>
                </a:tc>
                <a:tc rowSpan="2" hMerge="1">
                  <a:txBody>
                    <a:bodyPr/>
                    <a:lstStyle/>
                    <a:p>
                      <a:endParaRPr lang="es-CO"/>
                    </a:p>
                  </a:txBody>
                  <a:tcPr>
                    <a:lnL w="381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123991818"/>
                  </a:ext>
                </a:extLst>
              </a:tr>
              <a:tr h="257501">
                <a:tc rowSpan="2">
                  <a:txBody>
                    <a:bodyPr/>
                    <a:lstStyle/>
                    <a:p>
                      <a:endParaRPr lang="es-ES" sz="1500" dirty="0">
                        <a:latin typeface="Arial Narrow" panose="020B0606020202030204" pitchFamily="34" charset="0"/>
                      </a:endParaRPr>
                    </a:p>
                  </a:txBody>
                  <a:tcPr>
                    <a:lnL w="12700" cmpd="sng">
                      <a:noFill/>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algn="ctr"/>
                      <a:r>
                        <a:rPr lang="es-CO" sz="1500" b="1" dirty="0">
                          <a:solidFill>
                            <a:srgbClr val="FF0000"/>
                          </a:solidFill>
                          <a:latin typeface="Arial Narrow" panose="020B0606020202030204" pitchFamily="34" charset="0"/>
                        </a:rPr>
                        <a:t>TRABAJO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ysDash"/>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40000"/>
                        <a:lumOff val="60000"/>
                      </a:schemeClr>
                    </a:solidFill>
                  </a:tcPr>
                </a:tc>
                <a:tc rowSpan="2" gridSpan="2">
                  <a:txBody>
                    <a:bodyPr/>
                    <a:lstStyle/>
                    <a:p>
                      <a:pPr algn="ctr"/>
                      <a:r>
                        <a:rPr lang="es-CO" sz="1500" b="1" dirty="0">
                          <a:solidFill>
                            <a:srgbClr val="9933FF"/>
                          </a:solidFill>
                          <a:latin typeface="Arial Narrow" panose="020B0606020202030204" pitchFamily="34" charset="0"/>
                        </a:rPr>
                        <a:t>CAPITAL</a:t>
                      </a:r>
                      <a:endParaRPr lang="es-CO" sz="1500" b="1" dirty="0">
                        <a:solidFill>
                          <a:srgbClr val="FF0000"/>
                        </a:solidFill>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ysDash"/>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40000"/>
                        <a:lumOff val="60000"/>
                      </a:schemeClr>
                    </a:solidFill>
                  </a:tcPr>
                </a:tc>
                <a:tc rowSpan="2" hMerge="1">
                  <a:txBody>
                    <a:bodyPr/>
                    <a:lstStyle/>
                    <a:p>
                      <a:pPr algn="ctr"/>
                      <a:r>
                        <a:rPr lang="es-CO" b="1" dirty="0">
                          <a:solidFill>
                            <a:srgbClr val="9933FF"/>
                          </a:solidFill>
                        </a:rPr>
                        <a:t>CAPITAL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4">
                        <a:lumMod val="40000"/>
                        <a:lumOff val="60000"/>
                      </a:schemeClr>
                    </a:solidFill>
                  </a:tcPr>
                </a:tc>
                <a:tc rowSpan="2" gridSpan="2">
                  <a:txBody>
                    <a:bodyPr/>
                    <a:lstStyle/>
                    <a:p>
                      <a:pPr algn="ctr"/>
                      <a:r>
                        <a:rPr lang="es-CO" sz="1500" b="1" dirty="0">
                          <a:solidFill>
                            <a:schemeClr val="accent6">
                              <a:lumMod val="75000"/>
                            </a:schemeClr>
                          </a:solidFill>
                          <a:latin typeface="Arial Narrow" panose="020B0606020202030204" pitchFamily="34" charset="0"/>
                        </a:rPr>
                        <a:t>NO LABORALES</a:t>
                      </a:r>
                      <a:endParaRPr lang="es-CO" sz="1500" b="1" dirty="0">
                        <a:solidFill>
                          <a:srgbClr val="FF0000"/>
                        </a:solidFill>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ash"/>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40000"/>
                        <a:lumOff val="60000"/>
                      </a:schemeClr>
                    </a:solidFill>
                  </a:tcPr>
                </a:tc>
                <a:tc rowSpan="2" hMerge="1">
                  <a:txBody>
                    <a:bodyPr/>
                    <a:lstStyle/>
                    <a:p>
                      <a:pPr algn="ctr"/>
                      <a:r>
                        <a:rPr lang="es-CO" sz="1600" b="1" dirty="0">
                          <a:solidFill>
                            <a:schemeClr val="accent6">
                              <a:lumMod val="75000"/>
                            </a:schemeClr>
                          </a:solidFill>
                        </a:rPr>
                        <a:t>NO LABORALES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4">
                        <a:lumMod val="40000"/>
                        <a:lumOff val="60000"/>
                      </a:schemeClr>
                    </a:solidFill>
                  </a:tcPr>
                </a:tc>
                <a:tc vMerge="1">
                  <a:txBody>
                    <a:bodyPr/>
                    <a:lstStyle/>
                    <a:p>
                      <a:endParaRPr dirty="0"/>
                    </a:p>
                  </a:txBody>
                  <a:tcPr anchor="ctr">
                    <a:lnL w="28575"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2" vMerge="1">
                  <a:txBody>
                    <a:bodyPr/>
                    <a:lstStyle/>
                    <a:p>
                      <a:endParaRPr dirty="0"/>
                    </a:p>
                  </a:txBody>
                  <a:tcPr>
                    <a:lnT w="381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solidFill>
                      <a:schemeClr val="accent6">
                        <a:lumMod val="20000"/>
                        <a:lumOff val="80000"/>
                      </a:schemeClr>
                    </a:solidFill>
                  </a:tcPr>
                </a:tc>
                <a:tc hMerge="1" vMerge="1">
                  <a:txBody>
                    <a:bodyPr/>
                    <a:lstStyle/>
                    <a:p>
                      <a:pPr algn="ctr"/>
                      <a:endParaRPr lang="es-CO" sz="1500" b="1" dirty="0">
                        <a:solidFill>
                          <a:srgbClr val="FFC000"/>
                        </a:solidFill>
                        <a:latin typeface="Arial Narrow" panose="020B0606020202030204" pitchFamily="34" charset="0"/>
                      </a:endParaRPr>
                    </a:p>
                  </a:txBody>
                  <a:tcP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1547026"/>
                  </a:ext>
                </a:extLst>
              </a:tr>
              <a:tr h="250010">
                <a:tc vMerge="1">
                  <a:txBody>
                    <a:bodyPr/>
                    <a:lstStyle/>
                    <a:p>
                      <a:endParaRPr lang="es-CO"/>
                    </a:p>
                  </a:txBody>
                  <a:tcPr/>
                </a:tc>
                <a:tc vMerge="1">
                  <a:txBody>
                    <a:bodyPr/>
                    <a:lstStyle/>
                    <a:p>
                      <a:endParaRPr lang="es-CO"/>
                    </a:p>
                  </a:txBody>
                  <a:tcPr/>
                </a:tc>
                <a:tc gridSpan="2" vMerge="1">
                  <a:txBody>
                    <a:bodyPr/>
                    <a:lstStyle/>
                    <a:p>
                      <a:endParaRPr lang="es-CO"/>
                    </a:p>
                  </a:txBody>
                  <a:tcPr/>
                </a:tc>
                <a:tc hMerge="1" vMerge="1">
                  <a:txBody>
                    <a:bodyPr/>
                    <a:lstStyle/>
                    <a:p>
                      <a:endParaRPr lang="es-CO"/>
                    </a:p>
                  </a:txBody>
                  <a:tcPr/>
                </a:tc>
                <a:tc gridSpan="2" vMerge="1">
                  <a:txBody>
                    <a:bodyPr/>
                    <a:lstStyle/>
                    <a:p>
                      <a:endParaRPr lang="es-CO"/>
                    </a:p>
                  </a:txBody>
                  <a:tcPr>
                    <a:lnT w="38100" cap="flat" cmpd="sng" algn="ctr">
                      <a:solidFill>
                        <a:schemeClr val="tx1"/>
                      </a:solidFill>
                      <a:prstDash val="solid"/>
                      <a:round/>
                      <a:headEnd type="none" w="med" len="med"/>
                      <a:tailEnd type="none" w="med" len="med"/>
                    </a:lnT>
                  </a:tcPr>
                </a:tc>
                <a:tc hMerge="1" vMerge="1">
                  <a:txBody>
                    <a:bodyPr/>
                    <a:lstStyle/>
                    <a:p>
                      <a:endParaRPr lang="es-CO"/>
                    </a:p>
                  </a:txBody>
                  <a:tcPr/>
                </a:tc>
                <a:tc vMerge="1">
                  <a:txBody>
                    <a:bodyPr/>
                    <a:lstStyle/>
                    <a:p>
                      <a:endParaRPr lang="es-CO"/>
                    </a:p>
                  </a:txBody>
                  <a:tcPr/>
                </a:tc>
                <a:tc>
                  <a:txBody>
                    <a:bodyPr/>
                    <a:lstStyle/>
                    <a:p>
                      <a:pPr algn="ctr"/>
                      <a:r>
                        <a:rPr lang="es-ES" sz="1400" b="1" dirty="0">
                          <a:solidFill>
                            <a:schemeClr val="accent4">
                              <a:lumMod val="50000"/>
                            </a:schemeClr>
                          </a:solidFill>
                          <a:latin typeface="Abadi" panose="020B0604020104020204" pitchFamily="34" charset="0"/>
                        </a:rPr>
                        <a:t>2017 </a:t>
                      </a:r>
                    </a:p>
                    <a:p>
                      <a:pPr algn="ctr"/>
                      <a:r>
                        <a:rPr lang="es-ES" sz="1400" b="1" dirty="0">
                          <a:solidFill>
                            <a:schemeClr val="accent4">
                              <a:lumMod val="50000"/>
                            </a:schemeClr>
                          </a:solidFill>
                          <a:latin typeface="Abadi" panose="020B0604020104020204" pitchFamily="34" charset="0"/>
                        </a:rPr>
                        <a:t>(No Gravada)</a:t>
                      </a:r>
                      <a:endParaRPr lang="es-CO" sz="1400" b="1" dirty="0">
                        <a:solidFill>
                          <a:schemeClr val="accent4">
                            <a:lumMod val="50000"/>
                          </a:schemeClr>
                        </a:solidFill>
                        <a:latin typeface="Abadi" panose="020B0604020104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ysDash"/>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s-ES" sz="1400" b="1" dirty="0">
                          <a:solidFill>
                            <a:schemeClr val="accent4">
                              <a:lumMod val="50000"/>
                            </a:schemeClr>
                          </a:solidFill>
                          <a:latin typeface="Abadi" panose="020B0604020104020204" pitchFamily="34" charset="0"/>
                        </a:rPr>
                        <a:t>2016 (Gravada)</a:t>
                      </a:r>
                      <a:endParaRPr lang="es-CO" sz="1400" b="1" dirty="0">
                        <a:solidFill>
                          <a:schemeClr val="accent4">
                            <a:lumMod val="50000"/>
                          </a:schemeClr>
                        </a:solidFill>
                        <a:latin typeface="Abadi" panose="020B0604020104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ash"/>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941139799"/>
                  </a:ext>
                </a:extLst>
              </a:tr>
              <a:tr h="318810">
                <a:tc>
                  <a:txBody>
                    <a:bodyPr/>
                    <a:lstStyle/>
                    <a:p>
                      <a:r>
                        <a:rPr lang="es-CO" sz="2000" dirty="0">
                          <a:latin typeface="Arial Narrow" panose="020B0606020202030204" pitchFamily="34" charset="0"/>
                        </a:rPr>
                        <a:t>Ingresos</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s-CO" sz="1800" b="1" dirty="0"/>
                        <a:t>$XXXXX</a:t>
                      </a: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gridSpan="2">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$XXXXX</a:t>
                      </a:r>
                      <a:endParaRPr lang="es-CO" sz="1800" b="1" dirty="0"/>
                    </a:p>
                  </a:txBody>
                  <a:tcPr anchor="ctr">
                    <a:lnT w="28575" cap="flat" cmpd="sng" algn="ctr">
                      <a:solidFill>
                        <a:schemeClr val="tx1"/>
                      </a:solidFill>
                      <a:prstDash val="solid"/>
                      <a:round/>
                      <a:headEnd type="none" w="med" len="med"/>
                      <a:tailEnd type="none" w="med" len="med"/>
                    </a:lnT>
                  </a:tcPr>
                </a:tc>
                <a:tc hMerge="1">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$XXXXX</a:t>
                      </a:r>
                      <a:endParaRPr lang="es-CO" sz="1800" b="1" dirty="0"/>
                    </a:p>
                  </a:txBody>
                  <a:tcPr anchor="ctr">
                    <a:lnT w="38100" cap="flat" cmpd="sng" algn="ctr">
                      <a:solidFill>
                        <a:schemeClr val="tx1"/>
                      </a:solidFill>
                      <a:prstDash val="solid"/>
                      <a:round/>
                      <a:headEnd type="none" w="med" len="med"/>
                      <a:tailEnd type="none" w="med" len="med"/>
                    </a:lnT>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$XXXXX</a:t>
                      </a:r>
                      <a:endParaRPr lang="es-CO" sz="1800" b="1" dirty="0"/>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tc hMerge="1">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$XXXXX</a:t>
                      </a:r>
                      <a:endParaRPr lang="es-CO" sz="1800" b="1" dirty="0"/>
                    </a:p>
                  </a:txBody>
                  <a:tcPr anchor="ctr">
                    <a:lnT w="38100" cap="flat" cmpd="sng" algn="ctr">
                      <a:solidFill>
                        <a:schemeClr val="tx1"/>
                      </a:solidFill>
                      <a:prstDash val="solid"/>
                      <a:round/>
                      <a:headEnd type="none" w="med" len="med"/>
                      <a:tailEnd type="none" w="med" len="med"/>
                    </a:lnT>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$XXXXX</a:t>
                      </a:r>
                      <a:endParaRPr lang="es-CO" sz="18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$XXXXX</a:t>
                      </a:r>
                      <a:endParaRPr lang="es-CO" sz="18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$XXXXX</a:t>
                      </a:r>
                      <a:endParaRPr lang="es-CO" sz="18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15158164"/>
                  </a:ext>
                </a:extLst>
              </a:tr>
              <a:tr h="294286">
                <a:tc>
                  <a:txBody>
                    <a:bodyPr/>
                    <a:lstStyle/>
                    <a:p>
                      <a:r>
                        <a:rPr lang="es-CO" sz="1600" dirty="0">
                          <a:latin typeface="Arial Narrow" panose="020B0606020202030204" pitchFamily="34" charset="0"/>
                        </a:rPr>
                        <a:t>(-) Devoluciones, rebajas y descuentos</a:t>
                      </a:r>
                    </a:p>
                  </a:txBody>
                  <a:tcPr>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s-CO" sz="1800" b="1" dirty="0"/>
                    </a:p>
                  </a:txBody>
                  <a:tcPr anchor="ctr">
                    <a:lnL w="28575" cap="flat" cmpd="sng" algn="ctr">
                      <a:solidFill>
                        <a:schemeClr val="tx1"/>
                      </a:solidFill>
                      <a:prstDash val="solid"/>
                      <a:round/>
                      <a:headEnd type="none" w="med" len="med"/>
                      <a:tailEnd type="none" w="med" len="med"/>
                    </a:lnL>
                    <a:solidFill>
                      <a:schemeClr val="bg2">
                        <a:lumMod val="50000"/>
                      </a:schemeClr>
                    </a:solidFill>
                  </a:tcPr>
                </a:tc>
                <a:tc gridSpan="2">
                  <a:txBody>
                    <a:bodyPr/>
                    <a:lstStyle/>
                    <a:p>
                      <a:endParaRPr lang="es-CO" sz="1800" b="1" dirty="0"/>
                    </a:p>
                  </a:txBody>
                  <a:tcPr anchor="ctr">
                    <a:solidFill>
                      <a:schemeClr val="bg2">
                        <a:lumMod val="50000"/>
                      </a:schemeClr>
                    </a:solidFill>
                  </a:tcPr>
                </a:tc>
                <a:tc hMerge="1">
                  <a:txBody>
                    <a:bodyPr/>
                    <a:lstStyle/>
                    <a:p>
                      <a:endParaRPr lang="es-CO" sz="1800" b="1" dirty="0"/>
                    </a:p>
                  </a:txBody>
                  <a:tcPr anchor="ctr">
                    <a:solidFill>
                      <a:schemeClr val="bg2">
                        <a:lumMod val="50000"/>
                      </a:schemeClr>
                    </a:solidFill>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R w="28575" cap="flat" cmpd="sng" algn="ctr">
                      <a:solidFill>
                        <a:schemeClr val="tx1"/>
                      </a:solidFill>
                      <a:prstDash val="solid"/>
                      <a:round/>
                      <a:headEnd type="none" w="med" len="med"/>
                      <a:tailEnd type="none" w="med" len="med"/>
                    </a:lnR>
                    <a:solidFill>
                      <a:schemeClr val="bg1"/>
                    </a:solidFill>
                  </a:tcPr>
                </a:tc>
                <a:tc hMerge="1">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solidFill>
                      <a:schemeClr val="bg1"/>
                    </a:solidFill>
                  </a:tcPr>
                </a:tc>
                <a:tc>
                  <a:txBody>
                    <a:bodyPr/>
                    <a:lstStyle/>
                    <a:p>
                      <a:endParaRPr lang="es-CO" sz="18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tc>
                  <a:txBody>
                    <a:bodyPr/>
                    <a:lstStyle/>
                    <a:p>
                      <a:endParaRPr lang="es-CO" sz="18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50000"/>
                      </a:schemeClr>
                    </a:solidFill>
                  </a:tcPr>
                </a:tc>
                <a:tc>
                  <a:txBody>
                    <a:bodyPr/>
                    <a:lstStyle/>
                    <a:p>
                      <a:endParaRPr lang="es-CO" sz="18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extLst>
                  <a:ext uri="{0D108BD9-81ED-4DB2-BD59-A6C34878D82A}">
                    <a16:rowId xmlns:a16="http://schemas.microsoft.com/office/drawing/2014/main" val="131182474"/>
                  </a:ext>
                </a:extLst>
              </a:tr>
              <a:tr h="318810">
                <a:tc>
                  <a:txBody>
                    <a:bodyPr/>
                    <a:lstStyle/>
                    <a:p>
                      <a:r>
                        <a:rPr lang="es-CO" sz="2000" b="1" dirty="0">
                          <a:latin typeface="Arial Narrow" panose="020B0606020202030204" pitchFamily="34" charset="0"/>
                        </a:rPr>
                        <a:t>(-) INCRNGO</a:t>
                      </a:r>
                    </a:p>
                  </a:txBody>
                  <a:tcPr>
                    <a:lnR w="28575" cap="flat" cmpd="sng" algn="ctr">
                      <a:solidFill>
                        <a:schemeClr val="tx1"/>
                      </a:solidFill>
                      <a:prstDash val="solid"/>
                      <a:round/>
                      <a:headEnd type="none" w="med" len="med"/>
                      <a:tailEnd type="none" w="med" len="med"/>
                    </a:lnR>
                  </a:tcPr>
                </a:tc>
                <a:tc>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solidFill>
                      <a:schemeClr val="bg1"/>
                    </a:solidFill>
                  </a:tcPr>
                </a:tc>
                <a:tc gridSpan="2">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bg1"/>
                    </a:solidFill>
                  </a:tcPr>
                </a:tc>
                <a:tc hMerge="1">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bg1"/>
                    </a:solidFill>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R w="28575" cap="flat" cmpd="sng" algn="ctr">
                      <a:solidFill>
                        <a:schemeClr val="tx1"/>
                      </a:solidFill>
                      <a:prstDash val="solid"/>
                      <a:round/>
                      <a:headEnd type="none" w="med" len="med"/>
                      <a:tailEnd type="none" w="med" len="med"/>
                    </a:lnR>
                    <a:solidFill>
                      <a:schemeClr val="bg1"/>
                    </a:solidFill>
                  </a:tcPr>
                </a:tc>
                <a:tc hMerge="1">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solidFill>
                      <a:schemeClr val="bg1"/>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1"/>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mn-lt"/>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mn-lt"/>
                          <a:ea typeface="+mn-ea"/>
                          <a:cs typeface="+mn-cs"/>
                        </a:rPr>
                        <a:t>$XXXX</a:t>
                      </a:r>
                      <a:endParaRPr lang="es-CO" sz="18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046279199"/>
                  </a:ext>
                </a:extLst>
              </a:tr>
              <a:tr h="294286">
                <a:tc>
                  <a:txBody>
                    <a:bodyPr/>
                    <a:lstStyle/>
                    <a:p>
                      <a:r>
                        <a:rPr lang="es-CO" b="1" dirty="0">
                          <a:latin typeface="Arial Narrow" panose="020B0606020202030204" pitchFamily="34" charset="0"/>
                        </a:rPr>
                        <a:t>(=) RENTA LÍQUIDA</a:t>
                      </a:r>
                    </a:p>
                  </a:txBody>
                  <a:tcPr>
                    <a:lnR w="28575" cap="flat" cmpd="sng" algn="ctr">
                      <a:solidFill>
                        <a:schemeClr val="tx1"/>
                      </a:solidFill>
                      <a:prstDash val="solid"/>
                      <a:round/>
                      <a:headEnd type="none" w="med" len="med"/>
                      <a:tailEnd type="none" w="med" len="med"/>
                    </a:lnR>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solidFill>
                      <a:schemeClr val="bg1"/>
                    </a:solidFill>
                  </a:tcPr>
                </a:tc>
                <a:tc gridSpan="2">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bg1"/>
                    </a:solidFill>
                  </a:tcPr>
                </a:tc>
                <a:tc hMerge="1">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bg1"/>
                    </a:solidFill>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R w="28575" cap="flat" cmpd="sng" algn="ctr">
                      <a:solidFill>
                        <a:schemeClr val="tx1"/>
                      </a:solidFill>
                      <a:prstDash val="solid"/>
                      <a:round/>
                      <a:headEnd type="none" w="med" len="med"/>
                      <a:tailEnd type="none" w="med" len="med"/>
                    </a:lnR>
                    <a:solidFill>
                      <a:schemeClr val="bg1"/>
                    </a:solidFill>
                  </a:tcPr>
                </a:tc>
                <a:tc hMerge="1">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bg1"/>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1"/>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898126410"/>
                  </a:ext>
                </a:extLst>
              </a:tr>
              <a:tr h="294286">
                <a:tc>
                  <a:txBody>
                    <a:bodyPr/>
                    <a:lstStyle/>
                    <a:p>
                      <a:r>
                        <a:rPr lang="es-CO" b="1" dirty="0">
                          <a:latin typeface="Arial Narrow" panose="020B0606020202030204" pitchFamily="34" charset="0"/>
                        </a:rPr>
                        <a:t>(-) Costos y Gastos Procedentes</a:t>
                      </a:r>
                    </a:p>
                  </a:txBody>
                  <a:tcPr>
                    <a:lnR w="28575" cap="flat" cmpd="sng" algn="ctr">
                      <a:solidFill>
                        <a:schemeClr val="tx1"/>
                      </a:solidFill>
                      <a:prstDash val="solid"/>
                      <a:round/>
                      <a:headEnd type="none" w="med" len="med"/>
                      <a:tailEnd type="none" w="med" len="med"/>
                    </a:lnR>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solidFill>
                      <a:schemeClr val="bg1"/>
                    </a:solidFill>
                  </a:tcPr>
                </a:tc>
                <a:tc gridSpan="2">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bg1"/>
                    </a:solidFill>
                  </a:tcPr>
                </a:tc>
                <a:tc hMerge="1">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bg1"/>
                    </a:solidFill>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R w="28575" cap="flat" cmpd="sng" algn="ctr">
                      <a:solidFill>
                        <a:schemeClr val="tx1"/>
                      </a:solidFill>
                      <a:prstDash val="solid"/>
                      <a:round/>
                      <a:headEnd type="none" w="med" len="med"/>
                      <a:tailEnd type="none" w="med" len="med"/>
                    </a:lnR>
                    <a:solidFill>
                      <a:schemeClr val="bg1"/>
                    </a:solidFill>
                  </a:tcPr>
                </a:tc>
                <a:tc hMerge="1">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bg1"/>
                    </a:solidFill>
                  </a:tcPr>
                </a:tc>
                <a:tc>
                  <a:txBody>
                    <a:bodyPr/>
                    <a:lstStyle/>
                    <a:p>
                      <a:pPr algn="r"/>
                      <a:endParaRPr lang="es-CO" sz="18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tc>
                  <a:txBody>
                    <a:bodyPr/>
                    <a:lstStyle/>
                    <a:p>
                      <a:pPr algn="r"/>
                      <a:endParaRPr lang="es-CO" sz="18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50000"/>
                      </a:schemeClr>
                    </a:solidFill>
                  </a:tcPr>
                </a:tc>
                <a:tc>
                  <a:txBody>
                    <a:bodyPr/>
                    <a:lstStyle/>
                    <a:p>
                      <a:pPr algn="r"/>
                      <a:endParaRPr lang="es-CO" sz="18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extLst>
                  <a:ext uri="{0D108BD9-81ED-4DB2-BD59-A6C34878D82A}">
                    <a16:rowId xmlns:a16="http://schemas.microsoft.com/office/drawing/2014/main" val="946234935"/>
                  </a:ext>
                </a:extLst>
              </a:tr>
              <a:tr h="294286">
                <a:tc>
                  <a:txBody>
                    <a:bodyPr/>
                    <a:lstStyle/>
                    <a:p>
                      <a:r>
                        <a:rPr lang="es-CO" b="1" dirty="0">
                          <a:latin typeface="Arial Narrow" panose="020B0606020202030204" pitchFamily="34" charset="0"/>
                        </a:rPr>
                        <a:t>RENTAS EXENTAS IMPUTABLES</a:t>
                      </a:r>
                    </a:p>
                  </a:txBody>
                  <a:tcPr>
                    <a:lnR w="28575" cap="flat" cmpd="sng" algn="ctr">
                      <a:solidFill>
                        <a:schemeClr val="tx1"/>
                      </a:solidFill>
                      <a:prstDash val="solid"/>
                      <a:round/>
                      <a:headEnd type="none" w="med" len="med"/>
                      <a:tailEnd type="none" w="med" len="med"/>
                    </a:lnR>
                    <a:solidFill>
                      <a:schemeClr val="accent1">
                        <a:lumMod val="60000"/>
                        <a:lumOff val="4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solidFill>
                      <a:schemeClr val="accent1">
                        <a:lumMod val="60000"/>
                        <a:lumOff val="40000"/>
                      </a:schemeClr>
                    </a:solidFill>
                  </a:tcPr>
                </a:tc>
                <a:tc gridSpan="2">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accent1">
                        <a:lumMod val="60000"/>
                        <a:lumOff val="40000"/>
                      </a:schemeClr>
                    </a:solidFill>
                  </a:tcPr>
                </a:tc>
                <a:tc hMerge="1">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accent1">
                        <a:lumMod val="60000"/>
                        <a:lumOff val="40000"/>
                      </a:schemeClr>
                    </a:solidFill>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R w="28575" cap="flat" cmpd="sng" algn="ctr">
                      <a:solidFill>
                        <a:schemeClr val="tx1"/>
                      </a:solidFill>
                      <a:prstDash val="solid"/>
                      <a:round/>
                      <a:headEnd type="none" w="med" len="med"/>
                      <a:tailEnd type="none" w="med" len="med"/>
                    </a:lnR>
                    <a:solidFill>
                      <a:schemeClr val="accent1">
                        <a:lumMod val="60000"/>
                        <a:lumOff val="40000"/>
                      </a:schemeClr>
                    </a:solidFill>
                  </a:tcPr>
                </a:tc>
                <a:tc hMerge="1">
                  <a:txBody>
                    <a:bodyPr/>
                    <a:lstStyle/>
                    <a:p>
                      <a:pPr algn="r"/>
                      <a:r>
                        <a:rPr kumimoji="0" lang="es-CO" sz="1800" b="1" i="0" u="none" strike="noStrike" kern="1200" cap="none" spc="0" normalizeH="0" baseline="0" noProof="0">
                          <a:ln>
                            <a:noFill/>
                          </a:ln>
                          <a:solidFill>
                            <a:prstClr val="black"/>
                          </a:solidFill>
                          <a:effectLst/>
                          <a:uLnTx/>
                          <a:uFillTx/>
                          <a:latin typeface="Calibri"/>
                          <a:ea typeface="+mn-ea"/>
                          <a:cs typeface="+mn-cs"/>
                        </a:rPr>
                        <a:t>$XXXX</a:t>
                      </a:r>
                      <a:endParaRPr lang="es-CO" sz="1800" b="1" dirty="0"/>
                    </a:p>
                  </a:txBody>
                  <a:tcPr anchor="ctr">
                    <a:solidFill>
                      <a:schemeClr val="accent1">
                        <a:lumMod val="60000"/>
                        <a:lumOff val="4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mn-lt"/>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accent1">
                        <a:lumMod val="60000"/>
                        <a:lumOff val="40000"/>
                      </a:schemeClr>
                    </a:solidFill>
                  </a:tcPr>
                </a:tc>
                <a:tc>
                  <a:txBody>
                    <a:bodyPr/>
                    <a:lstStyle/>
                    <a:p>
                      <a:pPr algn="r"/>
                      <a:endParaRPr lang="es-CO" sz="18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50000"/>
                      </a:schemeClr>
                    </a:solidFill>
                  </a:tcPr>
                </a:tc>
                <a:tc>
                  <a:txBody>
                    <a:bodyPr/>
                    <a:lstStyle/>
                    <a:p>
                      <a:pPr algn="r"/>
                      <a:endParaRPr lang="es-CO" sz="18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extLst>
                  <a:ext uri="{0D108BD9-81ED-4DB2-BD59-A6C34878D82A}">
                    <a16:rowId xmlns:a16="http://schemas.microsoft.com/office/drawing/2014/main" val="2218512964"/>
                  </a:ext>
                </a:extLst>
              </a:tr>
              <a:tr h="294286">
                <a:tc>
                  <a:txBody>
                    <a:bodyPr/>
                    <a:lstStyle/>
                    <a:p>
                      <a:r>
                        <a:rPr lang="es-CO" b="1" dirty="0">
                          <a:latin typeface="Arial Narrow" panose="020B0606020202030204" pitchFamily="34" charset="0"/>
                        </a:rPr>
                        <a:t>DEDUCCIONES IMPUTABLES</a:t>
                      </a:r>
                    </a:p>
                  </a:txBody>
                  <a:tcPr>
                    <a:lnR w="28575" cap="flat" cmpd="sng" algn="ctr">
                      <a:solidFill>
                        <a:schemeClr val="tx1"/>
                      </a:solidFill>
                      <a:prstDash val="solid"/>
                      <a:round/>
                      <a:headEnd type="none" w="med" len="med"/>
                      <a:tailEnd type="none" w="med" len="med"/>
                    </a:lnR>
                    <a:solidFill>
                      <a:schemeClr val="accent1">
                        <a:lumMod val="60000"/>
                        <a:lumOff val="4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solidFill>
                      <a:schemeClr val="accent1">
                        <a:lumMod val="60000"/>
                        <a:lumOff val="40000"/>
                      </a:schemeClr>
                    </a:solidFill>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solidFill>
                      <a:schemeClr val="accent1">
                        <a:lumMod val="60000"/>
                        <a:lumOff val="40000"/>
                      </a:schemeClr>
                    </a:solidFill>
                  </a:tcPr>
                </a:tc>
                <a:tc hMerge="1">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solidFill>
                      <a:schemeClr val="accent1">
                        <a:lumMod val="60000"/>
                        <a:lumOff val="40000"/>
                      </a:schemeClr>
                    </a:solidFill>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R w="28575" cap="flat" cmpd="sng" algn="ctr">
                      <a:solidFill>
                        <a:schemeClr val="tx1"/>
                      </a:solidFill>
                      <a:prstDash val="solid"/>
                      <a:round/>
                      <a:headEnd type="none" w="med" len="med"/>
                      <a:tailEnd type="none" w="med" len="med"/>
                    </a:lnR>
                    <a:solidFill>
                      <a:schemeClr val="accent1">
                        <a:lumMod val="60000"/>
                        <a:lumOff val="40000"/>
                      </a:schemeClr>
                    </a:solidFill>
                  </a:tcPr>
                </a:tc>
                <a:tc hMerge="1">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solidFill>
                      <a:schemeClr val="accent1">
                        <a:lumMod val="60000"/>
                        <a:lumOff val="40000"/>
                      </a:schemeClr>
                    </a:solidFill>
                  </a:tcPr>
                </a:tc>
                <a:tc>
                  <a:txBody>
                    <a:bodyPr/>
                    <a:lstStyle/>
                    <a:p>
                      <a:pPr algn="r"/>
                      <a:endParaRPr lang="es-CO" sz="18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tc>
                  <a:txBody>
                    <a:bodyPr/>
                    <a:lstStyle/>
                    <a:p>
                      <a:pPr algn="r"/>
                      <a:endParaRPr lang="es-CO" sz="18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50000"/>
                      </a:schemeClr>
                    </a:solidFill>
                  </a:tcPr>
                </a:tc>
                <a:tc>
                  <a:txBody>
                    <a:bodyPr/>
                    <a:lstStyle/>
                    <a:p>
                      <a:pPr algn="r"/>
                      <a:endParaRPr lang="es-CO" sz="18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extLst>
                  <a:ext uri="{0D108BD9-81ED-4DB2-BD59-A6C34878D82A}">
                    <a16:rowId xmlns:a16="http://schemas.microsoft.com/office/drawing/2014/main" val="3873033264"/>
                  </a:ext>
                </a:extLst>
              </a:tr>
              <a:tr h="269763">
                <a:tc rowSpan="2">
                  <a:txBody>
                    <a:bodyPr/>
                    <a:lstStyle/>
                    <a:p>
                      <a:r>
                        <a:rPr lang="es-CO" sz="1600" b="1" dirty="0">
                          <a:latin typeface="Arial Narrow" panose="020B0606020202030204" pitchFamily="34" charset="0"/>
                        </a:rPr>
                        <a:t>RENTAS EXENTAS Y DEDUCCIONES IMPUTABLES LIMITADAS</a:t>
                      </a:r>
                    </a:p>
                  </a:txBody>
                  <a:tcPr>
                    <a:lnR w="28575" cap="flat" cmpd="sng" algn="ctr">
                      <a:solidFill>
                        <a:schemeClr val="tx1"/>
                      </a:solidFill>
                      <a:prstDash val="solid"/>
                      <a:round/>
                      <a:headEnd type="none" w="med" len="med"/>
                      <a:tailEnd type="none" w="med" len="med"/>
                    </a:lnR>
                    <a:solidFill>
                      <a:schemeClr val="accent4">
                        <a:lumMod val="20000"/>
                        <a:lumOff val="80000"/>
                      </a:schemeClr>
                    </a:solidFill>
                  </a:tcPr>
                </a:tc>
                <a:tc gridSpan="5">
                  <a:txBody>
                    <a:bodyPr/>
                    <a:lstStyle/>
                    <a:p>
                      <a:pPr algn="ctr"/>
                      <a:r>
                        <a:rPr lang="es-CO" sz="1600" b="1" dirty="0">
                          <a:solidFill>
                            <a:srgbClr val="FF0000"/>
                          </a:solidFill>
                          <a:latin typeface="Arial" panose="020B0604020202020204" pitchFamily="34" charset="0"/>
                          <a:cs typeface="Arial" panose="020B0604020202020204" pitchFamily="34" charset="0"/>
                        </a:rPr>
                        <a:t>40% * Renta Líquida, sin exceder 1.340 UVT</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accent4">
                        <a:lumMod val="20000"/>
                        <a:lumOff val="8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a:txBody>
                    <a:bodyPr/>
                    <a:lstStyle/>
                    <a:p>
                      <a:pPr algn="r"/>
                      <a:endParaRPr lang="es-CO" sz="16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tc>
                  <a:txBody>
                    <a:bodyPr/>
                    <a:lstStyle/>
                    <a:p>
                      <a:pPr algn="r"/>
                      <a:endParaRPr lang="es-CO"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50000"/>
                      </a:schemeClr>
                    </a:solidFill>
                  </a:tcPr>
                </a:tc>
                <a:tc>
                  <a:txBody>
                    <a:bodyPr/>
                    <a:lstStyle/>
                    <a:p>
                      <a:pPr algn="r"/>
                      <a:endParaRPr lang="es-CO"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extLst>
                  <a:ext uri="{0D108BD9-81ED-4DB2-BD59-A6C34878D82A}">
                    <a16:rowId xmlns:a16="http://schemas.microsoft.com/office/drawing/2014/main" val="387116203"/>
                  </a:ext>
                </a:extLst>
              </a:tr>
              <a:tr h="294286">
                <a:tc vMerge="1">
                  <a:txBody>
                    <a:bodyPr/>
                    <a:lstStyle/>
                    <a:p>
                      <a:endParaRPr lang="es-CO"/>
                    </a:p>
                  </a:txBody>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solidFill>
                      <a:schemeClr val="accent4">
                        <a:lumMod val="20000"/>
                        <a:lumOff val="80000"/>
                      </a:schemeClr>
                    </a:solidFill>
                  </a:tcPr>
                </a:tc>
                <a:tc hMerge="1">
                  <a:txBody>
                    <a:bodyPr/>
                    <a:lstStyle/>
                    <a:p>
                      <a:pPr algn="r"/>
                      <a:endParaRPr lang="es-CO" sz="1800" b="1" dirty="0"/>
                    </a:p>
                  </a:txBody>
                  <a:tcPr anchor="ctr">
                    <a:solidFill>
                      <a:schemeClr val="accent4">
                        <a:lumMod val="60000"/>
                        <a:lumOff val="40000"/>
                      </a:schemeClr>
                    </a:solidFill>
                  </a:tcPr>
                </a:tc>
                <a:tc gridSpan="2">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solidFill>
                      <a:schemeClr val="accent4">
                        <a:lumMod val="20000"/>
                        <a:lumOff val="80000"/>
                      </a:schemeClr>
                    </a:solidFill>
                  </a:tcPr>
                </a:tc>
                <a:tc hMerge="1">
                  <a:txBody>
                    <a:bodyPr/>
                    <a:lstStyle/>
                    <a:p>
                      <a:pPr algn="r"/>
                      <a:endParaRPr lang="es-CO" sz="1800" b="1" dirty="0"/>
                    </a:p>
                  </a:txBody>
                  <a:tcPr anchor="ctr">
                    <a:solidFill>
                      <a:schemeClr val="accent4">
                        <a:lumMod val="60000"/>
                        <a:lumOff val="40000"/>
                      </a:schemeClr>
                    </a:solidFill>
                  </a:tcPr>
                </a:tc>
                <a:tc>
                  <a:txBody>
                    <a:bodyPr/>
                    <a:lstStyle/>
                    <a:p>
                      <a:pPr algn="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R w="28575" cap="flat" cmpd="sng" algn="ctr">
                      <a:solidFill>
                        <a:schemeClr val="tx1"/>
                      </a:solidFill>
                      <a:prstDash val="solid"/>
                      <a:round/>
                      <a:headEnd type="none" w="med" len="med"/>
                      <a:tailEnd type="none" w="med" len="med"/>
                    </a:lnR>
                    <a:solidFill>
                      <a:schemeClr val="accent4">
                        <a:lumMod val="20000"/>
                        <a:lumOff val="80000"/>
                      </a:schemeClr>
                    </a:solidFill>
                  </a:tcPr>
                </a:tc>
                <a:tc>
                  <a:txBody>
                    <a:bodyPr/>
                    <a:lstStyle/>
                    <a:p>
                      <a:endParaRPr lang="es-CO"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50000"/>
                      </a:schemeClr>
                    </a:solidFill>
                  </a:tcPr>
                </a:tc>
                <a:tc>
                  <a:txBody>
                    <a:bodyPr/>
                    <a:lstStyle/>
                    <a:p>
                      <a:endParaRPr lang="es-CO"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50000"/>
                      </a:schemeClr>
                    </a:solidFill>
                  </a:tcPr>
                </a:tc>
                <a:tc>
                  <a:txBody>
                    <a:bodyPr/>
                    <a:lstStyle/>
                    <a:p>
                      <a:endParaRPr lang="es-CO"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tx1">
                        <a:lumMod val="50000"/>
                        <a:lumOff val="50000"/>
                      </a:schemeClr>
                    </a:solidFill>
                  </a:tcPr>
                </a:tc>
                <a:extLst>
                  <a:ext uri="{0D108BD9-81ED-4DB2-BD59-A6C34878D82A}">
                    <a16:rowId xmlns:a16="http://schemas.microsoft.com/office/drawing/2014/main" val="3648372689"/>
                  </a:ext>
                </a:extLst>
              </a:tr>
              <a:tr h="294286">
                <a:tc>
                  <a:txBody>
                    <a:bodyPr/>
                    <a:lstStyle/>
                    <a:p>
                      <a:r>
                        <a:rPr lang="es-CO" sz="1700" b="1" dirty="0">
                          <a:latin typeface="Arial Narrow" panose="020B0606020202030204" pitchFamily="34" charset="0"/>
                        </a:rPr>
                        <a:t>RENTA LÍQUIDA CEDULAR (RLC)</a:t>
                      </a:r>
                    </a:p>
                  </a:txBody>
                  <a:tcPr>
                    <a:lnR w="28575" cap="flat" cmpd="sng" algn="ctr">
                      <a:solidFill>
                        <a:schemeClr val="tx1"/>
                      </a:solidFill>
                      <a:prstDash val="solid"/>
                      <a:round/>
                      <a:headEnd type="none" w="med" len="med"/>
                      <a:tailEnd type="none" w="med" len="med"/>
                    </a:lnR>
                    <a:solidFill>
                      <a:schemeClr val="bg1"/>
                    </a:solidFill>
                  </a:tcPr>
                </a:tc>
                <a:tc gridSpan="5">
                  <a:txBody>
                    <a:bodyPr/>
                    <a:lstStyle/>
                    <a:p>
                      <a:pPr algn="ct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solidFill>
                      <a:schemeClr val="bg1"/>
                    </a:solidFill>
                  </a:tcPr>
                </a:tc>
                <a:tc hMerge="1">
                  <a:txBody>
                    <a:bodyPr/>
                    <a:lstStyle/>
                    <a:p>
                      <a:endParaRPr lang="es-CO"/>
                    </a:p>
                  </a:txBody>
                  <a:tcPr/>
                </a:tc>
                <a:tc hMerge="1">
                  <a:txBody>
                    <a:bodyPr/>
                    <a:lstStyle/>
                    <a:p>
                      <a:pPr algn="r"/>
                      <a:r>
                        <a:rPr kumimoji="0" lang="es-CO" sz="2000" b="1" i="0" u="none" strike="noStrike" kern="1200" cap="none" spc="0" normalizeH="0" baseline="0" noProof="0" dirty="0">
                          <a:ln>
                            <a:noFill/>
                          </a:ln>
                          <a:solidFill>
                            <a:prstClr val="black"/>
                          </a:solidFill>
                          <a:effectLst/>
                          <a:uLnTx/>
                          <a:uFillTx/>
                          <a:latin typeface="Calibri"/>
                          <a:ea typeface="+mn-ea"/>
                          <a:cs typeface="+mn-cs"/>
                        </a:rPr>
                        <a:t>$XXXX</a:t>
                      </a:r>
                      <a:endParaRPr lang="es-CO" sz="2000" b="1" dirty="0"/>
                    </a:p>
                  </a:txBody>
                  <a:tcPr anchor="ctr">
                    <a:solidFill>
                      <a:srgbClr val="F5D7EF"/>
                    </a:solidFill>
                  </a:tcPr>
                </a:tc>
                <a:tc hMerge="1">
                  <a:txBody>
                    <a:bodyPr/>
                    <a:lstStyle/>
                    <a:p>
                      <a:endParaRPr lang="es-CO"/>
                    </a:p>
                  </a:txBody>
                  <a:tcPr/>
                </a:tc>
                <a:tc hMerge="1">
                  <a:txBody>
                    <a:bodyPr/>
                    <a:lstStyle/>
                    <a:p>
                      <a:pPr algn="r"/>
                      <a:r>
                        <a:rPr kumimoji="0" lang="es-CO" sz="2000" b="1" i="0" u="none" strike="noStrike" kern="1200" cap="none" spc="0" normalizeH="0" baseline="0" noProof="0" dirty="0">
                          <a:ln>
                            <a:noFill/>
                          </a:ln>
                          <a:solidFill>
                            <a:prstClr val="black"/>
                          </a:solidFill>
                          <a:effectLst/>
                          <a:uLnTx/>
                          <a:uFillTx/>
                          <a:latin typeface="Calibri"/>
                          <a:ea typeface="+mn-ea"/>
                          <a:cs typeface="+mn-cs"/>
                        </a:rPr>
                        <a:t>$XXXX</a:t>
                      </a:r>
                      <a:endParaRPr lang="es-CO" sz="2000" b="1" dirty="0"/>
                    </a:p>
                  </a:txBody>
                  <a:tcPr anchor="ctr">
                    <a:solidFill>
                      <a:srgbClr val="F5D7EF"/>
                    </a:solidFill>
                  </a:tcPr>
                </a:tc>
                <a:tc>
                  <a:txBody>
                    <a:bodyPr/>
                    <a:lstStyle/>
                    <a:p>
                      <a:pPr algn="ct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0" lang="es-CO" sz="1800" b="1" i="0" u="none" strike="noStrike" kern="1200" cap="none" spc="0" normalizeH="0" baseline="0" noProof="0" dirty="0">
                          <a:ln>
                            <a:noFill/>
                          </a:ln>
                          <a:solidFill>
                            <a:prstClr val="black"/>
                          </a:solidFill>
                          <a:effectLst/>
                          <a:uLnTx/>
                          <a:uFillTx/>
                          <a:latin typeface="Calibri"/>
                          <a:ea typeface="+mn-ea"/>
                          <a:cs typeface="+mn-cs"/>
                        </a:rPr>
                        <a:t>$XXXX</a:t>
                      </a:r>
                      <a:endParaRPr lang="es-CO" sz="18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294476597"/>
                  </a:ext>
                </a:extLst>
              </a:tr>
              <a:tr h="294286">
                <a:tc>
                  <a:txBody>
                    <a:bodyPr/>
                    <a:lstStyle/>
                    <a:p>
                      <a:r>
                        <a:rPr lang="es-CO" b="1" dirty="0">
                          <a:latin typeface="Arial Narrow" panose="020B0606020202030204" pitchFamily="34" charset="0"/>
                        </a:rPr>
                        <a:t>RENTA LÍQUIDA PRESUNTIVA</a:t>
                      </a:r>
                    </a:p>
                  </a:txBody>
                  <a:tcPr>
                    <a:solidFill>
                      <a:schemeClr val="bg1">
                        <a:lumMod val="85000"/>
                      </a:schemeClr>
                    </a:solidFill>
                  </a:tcPr>
                </a:tc>
                <a:tc gridSpan="7">
                  <a:txBody>
                    <a:bodyPr/>
                    <a:lstStyle/>
                    <a:p>
                      <a:pPr algn="ctr"/>
                      <a:r>
                        <a:rPr lang="es-CO" sz="1800" b="1" dirty="0"/>
                        <a:t>$XXXX</a:t>
                      </a:r>
                    </a:p>
                  </a:txBody>
                  <a:tcPr anchor="ctr">
                    <a:lnT w="28575" cap="flat" cmpd="sng" algn="ctr">
                      <a:solidFill>
                        <a:schemeClr val="tx1"/>
                      </a:solidFill>
                      <a:prstDash val="solid"/>
                      <a:round/>
                      <a:headEnd type="none" w="med" len="med"/>
                      <a:tailEnd type="none" w="med" len="med"/>
                    </a:lnT>
                    <a:solidFill>
                      <a:schemeClr val="bg1">
                        <a:lumMod val="85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pPr algn="r"/>
                      <a:endParaRPr lang="es-CO" sz="1800" b="1" dirty="0"/>
                    </a:p>
                  </a:txBody>
                  <a:tcPr anchor="ctr">
                    <a:solidFill>
                      <a:schemeClr val="tx1">
                        <a:lumMod val="50000"/>
                        <a:lumOff val="50000"/>
                      </a:schemeClr>
                    </a:solidFill>
                  </a:tcPr>
                </a:tc>
                <a:tc hMerge="1">
                  <a:txBody>
                    <a:bodyPr/>
                    <a:lstStyle/>
                    <a:p>
                      <a:pPr algn="r"/>
                      <a:endParaRPr lang="es-CO" sz="1800" b="1" dirty="0"/>
                    </a:p>
                  </a:txBody>
                  <a:tcPr anchor="ctr">
                    <a:solidFill>
                      <a:schemeClr val="tx1">
                        <a:lumMod val="50000"/>
                        <a:lumOff val="50000"/>
                      </a:schemeClr>
                    </a:solidFill>
                  </a:tcPr>
                </a:tc>
                <a:tc>
                  <a:txBody>
                    <a:bodyPr/>
                    <a:lstStyle/>
                    <a:p>
                      <a:endParaRPr lang="es-CO" dirty="0"/>
                    </a:p>
                  </a:txBody>
                  <a:tcPr anchor="ctr">
                    <a:lnT w="28575" cap="flat" cmpd="sng" algn="ctr">
                      <a:solidFill>
                        <a:schemeClr val="tx1"/>
                      </a:solidFill>
                      <a:prstDash val="solid"/>
                      <a:round/>
                      <a:headEnd type="none" w="med" len="med"/>
                      <a:tailEnd type="none" w="med" len="med"/>
                    </a:lnT>
                    <a:solidFill>
                      <a:schemeClr val="tx1">
                        <a:lumMod val="50000"/>
                        <a:lumOff val="50000"/>
                      </a:schemeClr>
                    </a:solidFill>
                  </a:tcPr>
                </a:tc>
                <a:extLst>
                  <a:ext uri="{0D108BD9-81ED-4DB2-BD59-A6C34878D82A}">
                    <a16:rowId xmlns:a16="http://schemas.microsoft.com/office/drawing/2014/main" val="1060990128"/>
                  </a:ext>
                </a:extLst>
              </a:tr>
              <a:tr h="294286">
                <a:tc>
                  <a:txBody>
                    <a:bodyPr/>
                    <a:lstStyle/>
                    <a:p>
                      <a:r>
                        <a:rPr lang="es-CO" b="1" dirty="0">
                          <a:latin typeface="Arial Narrow" panose="020B0606020202030204" pitchFamily="34" charset="0"/>
                        </a:rPr>
                        <a:t>RENTA GRAVABLE =</a:t>
                      </a:r>
                      <a:r>
                        <a:rPr lang="es-CO" sz="1800" b="1" kern="1200" dirty="0">
                          <a:solidFill>
                            <a:schemeClr val="dk1"/>
                          </a:solidFill>
                          <a:effectLst/>
                          <a:latin typeface="+mn-lt"/>
                          <a:ea typeface="+mn-ea"/>
                          <a:cs typeface="+mn-cs"/>
                        </a:rPr>
                        <a:t>∑ RLC</a:t>
                      </a:r>
                      <a:endParaRPr lang="es-CO" b="1" dirty="0">
                        <a:latin typeface="Arial Narrow" panose="020B0606020202030204" pitchFamily="34" charset="0"/>
                      </a:endParaRPr>
                    </a:p>
                  </a:txBody>
                  <a:tcPr>
                    <a:solidFill>
                      <a:schemeClr val="accent6">
                        <a:lumMod val="60000"/>
                        <a:lumOff val="40000"/>
                      </a:schemeClr>
                    </a:solidFill>
                  </a:tcPr>
                </a:tc>
                <a:tc gridSpan="7">
                  <a:txBody>
                    <a:bodyPr/>
                    <a:lstStyle/>
                    <a:p>
                      <a:pPr algn="ctr"/>
                      <a:r>
                        <a:rPr lang="es-CO" sz="1800" b="1" dirty="0"/>
                        <a:t>$XXXXX</a:t>
                      </a:r>
                    </a:p>
                  </a:txBody>
                  <a:tcPr anchor="ctr">
                    <a:solidFill>
                      <a:schemeClr val="accent6">
                        <a:lumMod val="60000"/>
                        <a:lumOff val="4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pPr algn="r"/>
                      <a:r>
                        <a:rPr kumimoji="0" lang="es-CO" sz="2000" b="1" i="0" u="none" strike="noStrike" kern="1200" cap="none" spc="0" normalizeH="0" baseline="0" noProof="0" dirty="0">
                          <a:ln>
                            <a:noFill/>
                          </a:ln>
                          <a:solidFill>
                            <a:prstClr val="black"/>
                          </a:solidFill>
                          <a:effectLst/>
                          <a:uLnTx/>
                          <a:uFillTx/>
                          <a:latin typeface="Calibri"/>
                          <a:ea typeface="+mn-ea"/>
                          <a:cs typeface="+mn-cs"/>
                        </a:rPr>
                        <a:t>$XXXX</a:t>
                      </a:r>
                      <a:endParaRPr lang="es-CO" sz="2000" b="1" dirty="0"/>
                    </a:p>
                  </a:txBody>
                  <a:tcPr anchor="ctr"/>
                </a:tc>
                <a:tc hMerge="1">
                  <a:txBody>
                    <a:bodyPr/>
                    <a:lstStyle/>
                    <a:p>
                      <a:pPr algn="r"/>
                      <a:r>
                        <a:rPr kumimoji="0" lang="es-CO" sz="2000" b="1" i="0" u="none" strike="noStrike" kern="1200" cap="none" spc="0" normalizeH="0" baseline="0" noProof="0" dirty="0">
                          <a:ln>
                            <a:noFill/>
                          </a:ln>
                          <a:solidFill>
                            <a:prstClr val="black"/>
                          </a:solidFill>
                          <a:effectLst/>
                          <a:uLnTx/>
                          <a:uFillTx/>
                          <a:latin typeface="Calibri"/>
                          <a:ea typeface="+mn-ea"/>
                          <a:cs typeface="+mn-cs"/>
                        </a:rPr>
                        <a:t>$XXXX</a:t>
                      </a:r>
                      <a:endParaRPr lang="es-CO" sz="2000" b="1" dirty="0"/>
                    </a:p>
                  </a:txBody>
                  <a:tcPr anchor="ctr"/>
                </a:tc>
                <a:tc>
                  <a:txBody>
                    <a:bodyPr/>
                    <a:lstStyle/>
                    <a:p>
                      <a:pPr algn="ctr"/>
                      <a:r>
                        <a:rPr kumimoji="0" lang="es-CO" sz="1800" b="1" i="0" u="none" strike="noStrike" kern="1200" cap="none" spc="0" normalizeH="0" baseline="0" noProof="0" dirty="0">
                          <a:ln>
                            <a:noFill/>
                          </a:ln>
                          <a:solidFill>
                            <a:prstClr val="black"/>
                          </a:solidFill>
                          <a:effectLst/>
                          <a:uLnTx/>
                          <a:uFillTx/>
                          <a:latin typeface="+mn-lt"/>
                          <a:ea typeface="+mn-ea"/>
                          <a:cs typeface="+mn-cs"/>
                        </a:rPr>
                        <a:t>$XXXX</a:t>
                      </a:r>
                      <a:endParaRPr lang="es-CO" dirty="0"/>
                    </a:p>
                  </a:txBody>
                  <a:tcPr anchor="ctr">
                    <a:solidFill>
                      <a:srgbClr val="FFFF00"/>
                    </a:solidFill>
                  </a:tcPr>
                </a:tc>
                <a:extLst>
                  <a:ext uri="{0D108BD9-81ED-4DB2-BD59-A6C34878D82A}">
                    <a16:rowId xmlns:a16="http://schemas.microsoft.com/office/drawing/2014/main" val="2307828309"/>
                  </a:ext>
                </a:extLst>
              </a:tr>
            </a:tbl>
          </a:graphicData>
        </a:graphic>
      </p:graphicFrame>
      <p:pic>
        <p:nvPicPr>
          <p:cNvPr id="4" name="Imagen 3">
            <a:extLst>
              <a:ext uri="{FF2B5EF4-FFF2-40B4-BE49-F238E27FC236}">
                <a16:creationId xmlns:a16="http://schemas.microsoft.com/office/drawing/2014/main" id="{15DC6D01-1FD6-39BD-F8E7-3F1F98AF54A1}"/>
              </a:ext>
            </a:extLst>
          </p:cNvPr>
          <p:cNvPicPr>
            <a:picLocks noChangeAspect="1"/>
          </p:cNvPicPr>
          <p:nvPr/>
        </p:nvPicPr>
        <p:blipFill>
          <a:blip r:embed="rId3"/>
          <a:stretch>
            <a:fillRect/>
          </a:stretch>
        </p:blipFill>
        <p:spPr>
          <a:xfrm>
            <a:off x="10644758" y="6341994"/>
            <a:ext cx="1510396" cy="446954"/>
          </a:xfrm>
          <a:prstGeom prst="rect">
            <a:avLst/>
          </a:prstGeom>
        </p:spPr>
      </p:pic>
      <p:sp>
        <p:nvSpPr>
          <p:cNvPr id="12" name="Rectángulo: esquinas redondeadas 11">
            <a:extLst>
              <a:ext uri="{FF2B5EF4-FFF2-40B4-BE49-F238E27FC236}">
                <a16:creationId xmlns:a16="http://schemas.microsoft.com/office/drawing/2014/main" id="{97EED51C-919B-4086-82DC-7887578B1D85}"/>
              </a:ext>
            </a:extLst>
          </p:cNvPr>
          <p:cNvSpPr/>
          <p:nvPr/>
        </p:nvSpPr>
        <p:spPr>
          <a:xfrm>
            <a:off x="3551875" y="5176021"/>
            <a:ext cx="7267016" cy="75429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Flecha: curvada hacia la derecha 12">
            <a:extLst>
              <a:ext uri="{FF2B5EF4-FFF2-40B4-BE49-F238E27FC236}">
                <a16:creationId xmlns:a16="http://schemas.microsoft.com/office/drawing/2014/main" id="{D259128E-93E7-45B3-B6B0-369BC4813FC2}"/>
              </a:ext>
            </a:extLst>
          </p:cNvPr>
          <p:cNvSpPr/>
          <p:nvPr/>
        </p:nvSpPr>
        <p:spPr>
          <a:xfrm>
            <a:off x="36846" y="4040904"/>
            <a:ext cx="378259" cy="1135117"/>
          </a:xfrm>
          <a:prstGeom prst="curvedRightArrow">
            <a:avLst>
              <a:gd name="adj1" fmla="val 19660"/>
              <a:gd name="adj2" fmla="val 105621"/>
              <a:gd name="adj3" fmla="val 25000"/>
            </a:avLst>
          </a:prstGeom>
          <a:solidFill>
            <a:schemeClr val="accent4">
              <a:lumMod val="7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14" name="Flecha: curvada hacia la derecha 13">
            <a:extLst>
              <a:ext uri="{FF2B5EF4-FFF2-40B4-BE49-F238E27FC236}">
                <a16:creationId xmlns:a16="http://schemas.microsoft.com/office/drawing/2014/main" id="{068033F2-4D93-44CB-B108-EE961C3282D7}"/>
              </a:ext>
            </a:extLst>
          </p:cNvPr>
          <p:cNvSpPr/>
          <p:nvPr/>
        </p:nvSpPr>
        <p:spPr>
          <a:xfrm>
            <a:off x="141681" y="5350760"/>
            <a:ext cx="273424" cy="754299"/>
          </a:xfrm>
          <a:prstGeom prst="curvedRightArrow">
            <a:avLst/>
          </a:prstGeom>
          <a:solidFill>
            <a:srgbClr val="00990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3262995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a:extLst>
              <a:ext uri="{FF2B5EF4-FFF2-40B4-BE49-F238E27FC236}">
                <a16:creationId xmlns:a16="http://schemas.microsoft.com/office/drawing/2014/main" id="{F205C1A5-E6FF-4008-BB98-5BB9669C5360}"/>
              </a:ext>
            </a:extLst>
          </p:cNvPr>
          <p:cNvGraphicFramePr>
            <a:graphicFrameLocks noGrp="1"/>
          </p:cNvGraphicFramePr>
          <p:nvPr>
            <p:ph idx="1"/>
            <p:extLst>
              <p:ext uri="{D42A27DB-BD31-4B8C-83A1-F6EECF244321}">
                <p14:modId xmlns:p14="http://schemas.microsoft.com/office/powerpoint/2010/main" val="1994901874"/>
              </p:ext>
            </p:extLst>
          </p:nvPr>
        </p:nvGraphicFramePr>
        <p:xfrm>
          <a:off x="176978" y="844570"/>
          <a:ext cx="11936363" cy="4084320"/>
        </p:xfrm>
        <a:graphic>
          <a:graphicData uri="http://schemas.openxmlformats.org/drawingml/2006/table">
            <a:tbl>
              <a:tblPr firstRow="1" bandRow="1">
                <a:tableStyleId>{5940675A-B579-460E-94D1-54222C63F5DA}</a:tableStyleId>
              </a:tblPr>
              <a:tblGrid>
                <a:gridCol w="1775220">
                  <a:extLst>
                    <a:ext uri="{9D8B030D-6E8A-4147-A177-3AD203B41FA5}">
                      <a16:colId xmlns:a16="http://schemas.microsoft.com/office/drawing/2014/main" val="1647425911"/>
                    </a:ext>
                  </a:extLst>
                </a:gridCol>
                <a:gridCol w="4247583">
                  <a:extLst>
                    <a:ext uri="{9D8B030D-6E8A-4147-A177-3AD203B41FA5}">
                      <a16:colId xmlns:a16="http://schemas.microsoft.com/office/drawing/2014/main" val="2861109304"/>
                    </a:ext>
                  </a:extLst>
                </a:gridCol>
                <a:gridCol w="2924554">
                  <a:extLst>
                    <a:ext uri="{9D8B030D-6E8A-4147-A177-3AD203B41FA5}">
                      <a16:colId xmlns:a16="http://schemas.microsoft.com/office/drawing/2014/main" val="1937365248"/>
                    </a:ext>
                  </a:extLst>
                </a:gridCol>
                <a:gridCol w="2989006">
                  <a:extLst>
                    <a:ext uri="{9D8B030D-6E8A-4147-A177-3AD203B41FA5}">
                      <a16:colId xmlns:a16="http://schemas.microsoft.com/office/drawing/2014/main" val="2728942398"/>
                    </a:ext>
                  </a:extLst>
                </a:gridCol>
              </a:tblGrid>
              <a:tr h="332290">
                <a:tc rowSpan="2">
                  <a:txBody>
                    <a:bodyPr/>
                    <a:lstStyle/>
                    <a:p>
                      <a:pPr algn="ctr"/>
                      <a:r>
                        <a:rPr lang="es-CO" sz="2000" dirty="0">
                          <a:solidFill>
                            <a:schemeClr val="bg1"/>
                          </a:solidFill>
                          <a:latin typeface="Arial Rounded MT Bold" panose="020F0704030504030204" pitchFamily="34" charset="0"/>
                        </a:rPr>
                        <a:t>Beneficio</a:t>
                      </a:r>
                    </a:p>
                  </a:txBody>
                  <a:tcPr anchor="ctr">
                    <a:lnL w="38100" cap="flat" cmpd="sng" algn="ctr">
                      <a:no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ctr"/>
                      <a:r>
                        <a:rPr lang="es-CO" b="1" dirty="0">
                          <a:effectLst>
                            <a:outerShdw blurRad="38100" dist="38100" dir="2700000" algn="tl">
                              <a:srgbClr val="000000">
                                <a:alpha val="43137"/>
                              </a:srgbClr>
                            </a:outerShdw>
                          </a:effectLst>
                          <a:latin typeface="Arial Rounded MT Bold" pitchFamily="34" charset="0"/>
                        </a:rPr>
                        <a:t>1. RENTA DE LA CÉDULA GENERAL</a:t>
                      </a:r>
                    </a:p>
                  </a:txBody>
                  <a:tcP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solidFill>
                      <a:schemeClr val="accent4">
                        <a:lumMod val="20000"/>
                        <a:lumOff val="80000"/>
                      </a:schemeClr>
                    </a:solidFill>
                  </a:tcPr>
                </a:tc>
                <a:tc hMerge="1">
                  <a:txBody>
                    <a:bodyPr/>
                    <a:lstStyle/>
                    <a:p>
                      <a:endParaRPr lang="es-CO" dirty="0"/>
                    </a:p>
                  </a:txBody>
                  <a:tcP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es-CO" dirty="0"/>
                    </a:p>
                  </a:txBody>
                  <a:tcP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6029691"/>
                  </a:ext>
                </a:extLst>
              </a:tr>
              <a:tr h="332290">
                <a:tc vMerge="1">
                  <a:txBody>
                    <a:bodyPr/>
                    <a:lstStyle/>
                    <a:p>
                      <a:endParaRPr lang="es-CO"/>
                    </a:p>
                  </a:txBody>
                  <a:tcPr/>
                </a:tc>
                <a:tc>
                  <a:txBody>
                    <a:bodyPr/>
                    <a:lstStyle/>
                    <a:p>
                      <a:pPr algn="ctr"/>
                      <a:r>
                        <a:rPr lang="es-CO" b="1" u="none" dirty="0">
                          <a:effectLst>
                            <a:outerShdw blurRad="38100" dist="38100" dir="2700000" algn="tl">
                              <a:srgbClr val="000000">
                                <a:alpha val="43137"/>
                              </a:srgbClr>
                            </a:outerShdw>
                          </a:effectLst>
                          <a:latin typeface="Arial Narrow" pitchFamily="34" charset="0"/>
                        </a:rPr>
                        <a:t>1.1 TRABAJO</a:t>
                      </a:r>
                    </a:p>
                  </a:txBody>
                  <a:tcPr>
                    <a:lnL w="38100" cap="flat" cmpd="sng" algn="ctr">
                      <a:solidFill>
                        <a:schemeClr val="tx1"/>
                      </a:solidFill>
                      <a:prstDash val="solid"/>
                      <a:round/>
                      <a:headEnd type="none" w="med" len="med"/>
                      <a:tailEnd type="none" w="med" len="med"/>
                    </a:lnL>
                    <a:lnT w="12700" cap="flat" cmpd="sng" algn="ctr">
                      <a:solidFill>
                        <a:schemeClr val="tx1"/>
                      </a:solidFill>
                      <a:prstDash val="sysDash"/>
                      <a:round/>
                      <a:headEnd type="none" w="med" len="med"/>
                      <a:tailEnd type="none" w="med" len="med"/>
                    </a:lnT>
                    <a:lnB w="381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s-CO" b="1" u="none" dirty="0">
                          <a:effectLst>
                            <a:outerShdw blurRad="38100" dist="38100" dir="2700000" algn="tl">
                              <a:srgbClr val="000000">
                                <a:alpha val="43137"/>
                              </a:srgbClr>
                            </a:outerShdw>
                          </a:effectLst>
                          <a:latin typeface="Arial Narrow" pitchFamily="34" charset="0"/>
                        </a:rPr>
                        <a:t>1.2 CAPITAL</a:t>
                      </a:r>
                    </a:p>
                  </a:txBody>
                  <a:tcPr>
                    <a:lnT w="12700" cap="flat" cmpd="sng" algn="ctr">
                      <a:solidFill>
                        <a:schemeClr val="tx1"/>
                      </a:solidFill>
                      <a:prstDash val="sysDash"/>
                      <a:round/>
                      <a:headEnd type="none" w="med" len="med"/>
                      <a:tailEnd type="none" w="med" len="med"/>
                    </a:lnT>
                    <a:lnB w="381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s-CO" b="1" u="none" dirty="0">
                          <a:effectLst>
                            <a:outerShdw blurRad="38100" dist="38100" dir="2700000" algn="tl">
                              <a:srgbClr val="000000">
                                <a:alpha val="43137"/>
                              </a:srgbClr>
                            </a:outerShdw>
                          </a:effectLst>
                          <a:latin typeface="Arial Narrow" pitchFamily="34" charset="0"/>
                        </a:rPr>
                        <a:t>1.3 NO LABORALES</a:t>
                      </a:r>
                    </a:p>
                  </a:txBody>
                  <a:tcPr>
                    <a:lnT w="12700" cap="flat" cmpd="sng" algn="ctr">
                      <a:solidFill>
                        <a:schemeClr val="tx1"/>
                      </a:solidFill>
                      <a:prstDash val="sysDash"/>
                      <a:round/>
                      <a:headEnd type="none" w="med" len="med"/>
                      <a:tailEnd type="none" w="med" len="med"/>
                    </a:lnT>
                    <a:lnB w="381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1"/>
                  </a:ext>
                </a:extLst>
              </a:tr>
              <a:tr h="1353362">
                <a:tc>
                  <a:txBody>
                    <a:bodyPr/>
                    <a:lstStyle/>
                    <a:p>
                      <a:r>
                        <a:rPr lang="es-CO" sz="2400" b="1" dirty="0">
                          <a:latin typeface="Arial Narrow" panose="020B0606020202030204" pitchFamily="34" charset="0"/>
                        </a:rPr>
                        <a:t>Rentas Exentas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marL="342900" indent="-342900" algn="l" defTabSz="914400" rtl="0" eaLnBrk="1" latinLnBrk="0" hangingPunct="1">
                        <a:buFont typeface="Calibri" panose="020F0502020204030204" pitchFamily="34" charset="0"/>
                        <a:buChar char="⁻"/>
                      </a:pPr>
                      <a:r>
                        <a:rPr lang="es-ES" sz="1600" u="none" strike="noStrike" kern="1200" baseline="0" dirty="0">
                          <a:solidFill>
                            <a:schemeClr val="tx1"/>
                          </a:solidFill>
                          <a:highlight>
                            <a:srgbClr val="00FFFF"/>
                          </a:highlight>
                          <a:latin typeface="Arial Narrow" panose="020B0606020202030204" pitchFamily="34" charset="0"/>
                          <a:ea typeface="+mn-ea"/>
                          <a:cs typeface="+mn-cs"/>
                        </a:rPr>
                        <a:t>Aportes a Fondos  de Pensiones Voluntarias &lt;Art. 126-1 ET&gt;</a:t>
                      </a:r>
                    </a:p>
                    <a:p>
                      <a:pPr marL="342900" indent="-342900" algn="l" defTabSz="914400" rtl="0" eaLnBrk="1" latinLnBrk="0" hangingPunct="1">
                        <a:buFont typeface="Calibri" panose="020F0502020204030204" pitchFamily="34" charset="0"/>
                        <a:buChar char="⁻"/>
                      </a:pPr>
                      <a:r>
                        <a:rPr lang="es-ES" sz="1600" u="none" strike="noStrike" kern="1200" baseline="0" dirty="0">
                          <a:solidFill>
                            <a:schemeClr val="tx1"/>
                          </a:solidFill>
                          <a:highlight>
                            <a:srgbClr val="00FFFF"/>
                          </a:highlight>
                          <a:latin typeface="Arial Narrow" panose="020B0606020202030204" pitchFamily="34" charset="0"/>
                          <a:ea typeface="+mn-ea"/>
                          <a:cs typeface="+mn-cs"/>
                        </a:rPr>
                        <a:t>Aportes a Cuentas AFC &lt;Art. 126-4 ET&gt;</a:t>
                      </a:r>
                    </a:p>
                    <a:p>
                      <a:pPr marL="342900" indent="-342900" algn="l" defTabSz="914400" rtl="0" eaLnBrk="1" latinLnBrk="0" hangingPunct="1">
                        <a:buFont typeface="Calibri" panose="020F0502020204030204" pitchFamily="34" charset="0"/>
                        <a:buChar char="⁻"/>
                      </a:pPr>
                      <a:r>
                        <a:rPr lang="es-ES" sz="1600" u="none" strike="noStrike" kern="1200" baseline="0" dirty="0">
                          <a:solidFill>
                            <a:schemeClr val="tx1"/>
                          </a:solidFill>
                          <a:latin typeface="Arial Narrow" panose="020B0606020202030204" pitchFamily="34" charset="0"/>
                          <a:ea typeface="+mn-ea"/>
                          <a:cs typeface="+mn-cs"/>
                        </a:rPr>
                        <a:t>Rentas de Trabajo Exentas &lt;Art. 206 ET&gt;</a:t>
                      </a:r>
                    </a:p>
                    <a:p>
                      <a:pPr marL="342900" indent="-342900" algn="l" defTabSz="914400" rtl="0" eaLnBrk="1" latinLnBrk="0" hangingPunct="1">
                        <a:buFont typeface="Calibri" panose="020F0502020204030204" pitchFamily="34" charset="0"/>
                        <a:buChar char="⁻"/>
                      </a:pPr>
                      <a:r>
                        <a:rPr lang="es-CO" sz="1600" u="none" strike="noStrike" kern="1200" baseline="0" dirty="0">
                          <a:solidFill>
                            <a:schemeClr val="tx1"/>
                          </a:solidFill>
                          <a:latin typeface="Arial Narrow" panose="020B0606020202030204" pitchFamily="34" charset="0"/>
                          <a:ea typeface="+mn-ea"/>
                          <a:cs typeface="+mn-cs"/>
                        </a:rPr>
                        <a:t>Exención del 25% para honorarios y servicios &lt;Inc. 2° numeral 2 Art. 388 ET&gt;</a:t>
                      </a:r>
                    </a:p>
                  </a:txBody>
                  <a:tcP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solidFill>
                      <a:schemeClr val="bg1"/>
                    </a:solidFill>
                  </a:tcPr>
                </a:tc>
                <a:tc>
                  <a:txBody>
                    <a:bodyPr/>
                    <a:lstStyle/>
                    <a:p>
                      <a:pPr marL="342900" indent="-342900" algn="l" defTabSz="914400" rtl="0" eaLnBrk="1" latinLnBrk="0" hangingPunct="1">
                        <a:buFont typeface="Calibri" panose="020F0502020204030204" pitchFamily="34" charset="0"/>
                        <a:buChar char="⁻"/>
                      </a:pPr>
                      <a:r>
                        <a:rPr lang="es-ES" sz="1800" u="none" strike="noStrike" kern="1200" baseline="0" dirty="0">
                          <a:solidFill>
                            <a:schemeClr val="tx1"/>
                          </a:solidFill>
                          <a:highlight>
                            <a:srgbClr val="00FFFF"/>
                          </a:highlight>
                          <a:latin typeface="Arial Narrow" panose="020B0606020202030204" pitchFamily="34" charset="0"/>
                          <a:ea typeface="+mn-ea"/>
                          <a:cs typeface="+mn-cs"/>
                        </a:rPr>
                        <a:t>Aportes a Fondos  de Pensiones Voluntarias &lt;Art. 126-1 ET&gt;</a:t>
                      </a:r>
                    </a:p>
                    <a:p>
                      <a:pPr marL="342900" indent="-342900" algn="l" defTabSz="914400" rtl="0" eaLnBrk="1" latinLnBrk="0" hangingPunct="1">
                        <a:buFont typeface="Calibri" panose="020F0502020204030204" pitchFamily="34" charset="0"/>
                        <a:buChar char="⁻"/>
                      </a:pPr>
                      <a:r>
                        <a:rPr lang="es-ES" sz="1800" u="none" strike="noStrike" kern="1200" baseline="0" dirty="0">
                          <a:solidFill>
                            <a:schemeClr val="tx1"/>
                          </a:solidFill>
                          <a:highlight>
                            <a:srgbClr val="00FFFF"/>
                          </a:highlight>
                          <a:latin typeface="Arial Narrow" panose="020B0606020202030204" pitchFamily="34" charset="0"/>
                          <a:ea typeface="+mn-ea"/>
                          <a:cs typeface="+mn-cs"/>
                        </a:rPr>
                        <a:t>Aportes a Cuentas AFC &lt;Art. 126-4 ET&gt;</a:t>
                      </a:r>
                    </a:p>
                  </a:txBody>
                  <a:tcPr>
                    <a:lnT w="38100" cap="flat" cmpd="sng" algn="ctr">
                      <a:solidFill>
                        <a:schemeClr val="tx1"/>
                      </a:solidFill>
                      <a:prstDash val="solid"/>
                      <a:round/>
                      <a:headEnd type="none" w="med" len="med"/>
                      <a:tailEnd type="none" w="med" len="med"/>
                    </a:lnT>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2000" b="0" i="0" kern="1200" dirty="0">
                          <a:solidFill>
                            <a:schemeClr val="tx1"/>
                          </a:solidFill>
                          <a:latin typeface="Arial Narrow" pitchFamily="34" charset="0"/>
                          <a:ea typeface="+mn-ea"/>
                          <a:cs typeface="+mn-cs"/>
                        </a:rPr>
                        <a:t>Las establecidas en el Estatuto Tributario, con sus limitaciones específicas y generales previstas en la Ley.</a:t>
                      </a:r>
                      <a:endParaRPr kumimoji="0" lang="es-CO" sz="2400" b="0" i="0" u="none" strike="noStrike" kern="1200" cap="none" spc="0" normalizeH="0" baseline="0" noProof="0" dirty="0">
                        <a:ln>
                          <a:noFill/>
                        </a:ln>
                        <a:solidFill>
                          <a:prstClr val="black"/>
                        </a:solidFill>
                        <a:effectLst/>
                        <a:uLnTx/>
                        <a:uFillTx/>
                        <a:latin typeface="Arial Narrow" pitchFamily="34" charset="0"/>
                        <a:ea typeface="+mn-ea"/>
                        <a:cs typeface="+mn-cs"/>
                      </a:endParaRPr>
                    </a:p>
                  </a:txBody>
                  <a:tcPr>
                    <a:lnT w="381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66806848"/>
                  </a:ext>
                </a:extLst>
              </a:tr>
              <a:tr h="1633761">
                <a:tc>
                  <a:txBody>
                    <a:bodyPr/>
                    <a:lstStyle/>
                    <a:p>
                      <a:r>
                        <a:rPr lang="es-CO" sz="2400" b="1" dirty="0">
                          <a:latin typeface="Arial Narrow" panose="020B0606020202030204" pitchFamily="34" charset="0"/>
                        </a:rPr>
                        <a:t>Deducciones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s-CO" sz="1600" u="none" strike="noStrike" kern="1200" baseline="0" dirty="0">
                          <a:solidFill>
                            <a:schemeClr val="tx1"/>
                          </a:solidFill>
                          <a:highlight>
                            <a:srgbClr val="00FF00"/>
                          </a:highlight>
                          <a:latin typeface="Arial Narrow" panose="020B0606020202030204" pitchFamily="34" charset="0"/>
                          <a:ea typeface="+mn-ea"/>
                          <a:cs typeface="+mn-cs"/>
                        </a:rPr>
                        <a:t>Intereses  sobre  préstamos  educativos  del ICETEX y para vivienda(Art. 119ET)</a:t>
                      </a:r>
                      <a:endParaRPr lang="es-ES" sz="1600" u="none" strike="noStrike" kern="1200" baseline="0" dirty="0">
                        <a:solidFill>
                          <a:schemeClr val="tx1"/>
                        </a:solidFill>
                        <a:highlight>
                          <a:srgbClr val="00FF00"/>
                        </a:highlight>
                        <a:latin typeface="Arial Narrow" panose="020B060602020203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s-ES" sz="1600" u="none" strike="noStrike" kern="1200" baseline="0" dirty="0">
                          <a:latin typeface="Arial Narrow" panose="020B0606020202030204" pitchFamily="34" charset="0"/>
                        </a:rPr>
                        <a:t>Aportes a fondos de cesantías por los partícipes independientes(inc. 6°, Art. 126-1 ET)</a:t>
                      </a:r>
                    </a:p>
                    <a:p>
                      <a:pPr marL="342900" indent="-342900">
                        <a:buFont typeface="Calibri" panose="020F0502020204030204" pitchFamily="34" charset="0"/>
                        <a:buChar char="⁻"/>
                      </a:pPr>
                      <a:r>
                        <a:rPr lang="es-ES" sz="1600" u="none" strike="noStrike" kern="1200" baseline="0" dirty="0">
                          <a:latin typeface="Arial Narrow" panose="020B0606020202030204" pitchFamily="34" charset="0"/>
                        </a:rPr>
                        <a:t>Art. 387 ET. (Dependientes/ Pagos Medicina prepagada y Planes Complementarios). </a:t>
                      </a:r>
                    </a:p>
                    <a:p>
                      <a:pPr marL="342900" indent="-342900">
                        <a:buFont typeface="Calibri" panose="020F0502020204030204" pitchFamily="34" charset="0"/>
                        <a:buChar char="⁻"/>
                      </a:pPr>
                      <a:r>
                        <a:rPr lang="es-ES" sz="1600" u="none" strike="noStrike" kern="1200" baseline="0" dirty="0">
                          <a:highlight>
                            <a:srgbClr val="00FF00"/>
                          </a:highlight>
                          <a:latin typeface="Arial Narrow" panose="020B0606020202030204" pitchFamily="34" charset="0"/>
                        </a:rPr>
                        <a:t>GMF (Inciso 2 del artículo 115 ET) </a:t>
                      </a:r>
                      <a:endParaRPr lang="es-ES" sz="1600" b="0" i="0" u="none" strike="noStrike" kern="1200" baseline="0" dirty="0">
                        <a:solidFill>
                          <a:schemeClr val="tx1"/>
                        </a:solidFill>
                        <a:highlight>
                          <a:srgbClr val="00FF00"/>
                        </a:highlight>
                        <a:latin typeface="Arial Narrow" panose="020B0606020202030204" pitchFamily="34" charset="0"/>
                        <a:ea typeface="+mn-ea"/>
                        <a:cs typeface="+mn-cs"/>
                      </a:endParaRP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chemeClr val="bg1"/>
                    </a:solidFill>
                  </a:tcPr>
                </a:tc>
                <a:tc>
                  <a:txBody>
                    <a:bodyPr/>
                    <a:lstStyle/>
                    <a:p>
                      <a:pPr marL="342900" indent="-342900">
                        <a:buFont typeface="Calibri" panose="020F0502020204030204" pitchFamily="34" charset="0"/>
                        <a:buChar char="⁻"/>
                      </a:pPr>
                      <a:r>
                        <a:rPr lang="es-ES" sz="1600" u="none" strike="noStrike" kern="1200" baseline="0" dirty="0">
                          <a:highlight>
                            <a:srgbClr val="00FF00"/>
                          </a:highlight>
                          <a:latin typeface="Arial Narrow" panose="020B0606020202030204" pitchFamily="34" charset="0"/>
                        </a:rPr>
                        <a:t>GMF (Inciso 2 del artículo 115 ET)</a:t>
                      </a:r>
                    </a:p>
                    <a:p>
                      <a:pPr marL="342900" indent="-342900">
                        <a:buFont typeface="Calibri" panose="020F0502020204030204" pitchFamily="34" charset="0"/>
                        <a:buChar char="⁻"/>
                      </a:pPr>
                      <a:r>
                        <a:rPr lang="es-CO" sz="1600" u="none" strike="noStrike" kern="1200" baseline="0" dirty="0">
                          <a:solidFill>
                            <a:schemeClr val="tx1"/>
                          </a:solidFill>
                          <a:highlight>
                            <a:srgbClr val="00FF00"/>
                          </a:highlight>
                          <a:latin typeface="Arial Narrow" panose="020B0606020202030204" pitchFamily="34" charset="0"/>
                          <a:ea typeface="+mn-ea"/>
                          <a:cs typeface="+mn-cs"/>
                        </a:rPr>
                        <a:t>Intereses  sobre  préstamos  educativos  del ICETEX y para vivienda(Art. 119 ET)</a:t>
                      </a:r>
                      <a:endParaRPr lang="es-ES" sz="1600" u="none" strike="noStrike" kern="1200" baseline="0" dirty="0">
                        <a:highlight>
                          <a:srgbClr val="00FF00"/>
                        </a:highlight>
                        <a:latin typeface="Arial Narrow" panose="020B0606020202030204" pitchFamily="34" charset="0"/>
                      </a:endParaRPr>
                    </a:p>
                    <a:p>
                      <a:pPr marL="342900" indent="-342900">
                        <a:buFont typeface="Calibri" panose="020F0502020204030204" pitchFamily="34" charset="0"/>
                        <a:buChar char="⁻"/>
                      </a:pPr>
                      <a:r>
                        <a:rPr lang="es-ES" sz="1600" u="none" strike="noStrike" kern="1200" baseline="0" dirty="0">
                          <a:latin typeface="Arial Narrow" panose="020B0606020202030204" pitchFamily="34" charset="0"/>
                        </a:rPr>
                        <a:t>Aportes a fondos de cesantías (inc. 6°, Art. 126-1 ET) </a:t>
                      </a:r>
                      <a:endParaRPr lang="es-ES" sz="1600" b="0" i="0" u="none" strike="noStrike" kern="1200" baseline="0" dirty="0">
                        <a:solidFill>
                          <a:schemeClr val="tx1"/>
                        </a:solidFill>
                        <a:latin typeface="Arial Narrow" panose="020B0606020202030204" pitchFamily="34" charset="0"/>
                        <a:ea typeface="+mn-ea"/>
                        <a:cs typeface="+mn-cs"/>
                      </a:endParaRPr>
                    </a:p>
                  </a:txBody>
                  <a:tcPr>
                    <a:lnB w="38100" cap="flat" cmpd="sng" algn="ctr">
                      <a:solidFill>
                        <a:schemeClr val="tx1"/>
                      </a:solidFill>
                      <a:prstDash val="solid"/>
                      <a:round/>
                      <a:headEnd type="none" w="med" len="med"/>
                      <a:tailEnd type="none" w="med" len="med"/>
                    </a:lnB>
                    <a:solidFill>
                      <a:schemeClr val="bg1"/>
                    </a:solidFill>
                  </a:tcPr>
                </a:tc>
                <a:tc>
                  <a:txBody>
                    <a:bodyPr/>
                    <a:lstStyle/>
                    <a:p>
                      <a:pPr marL="342900" indent="-342900">
                        <a:buFont typeface="Calibri" panose="020F0502020204030204" pitchFamily="34" charset="0"/>
                        <a:buChar char="⁻"/>
                      </a:pPr>
                      <a:r>
                        <a:rPr lang="es-ES" sz="1600" u="none" strike="noStrike" kern="1200" baseline="0" dirty="0">
                          <a:highlight>
                            <a:srgbClr val="00FF00"/>
                          </a:highlight>
                          <a:latin typeface="Arial Narrow" panose="020B0606020202030204" pitchFamily="34" charset="0"/>
                        </a:rPr>
                        <a:t>GMF (Inciso 2 del artículo 115 ET)</a:t>
                      </a:r>
                    </a:p>
                    <a:p>
                      <a:pPr marL="342900" marR="0" lvl="0" indent="-34290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s-CO" sz="1600" u="none" strike="noStrike" kern="1200" baseline="0" dirty="0">
                          <a:solidFill>
                            <a:schemeClr val="tx1"/>
                          </a:solidFill>
                          <a:highlight>
                            <a:srgbClr val="00FF00"/>
                          </a:highlight>
                          <a:latin typeface="Arial Narrow" panose="020B0606020202030204" pitchFamily="34" charset="0"/>
                          <a:ea typeface="+mn-ea"/>
                          <a:cs typeface="+mn-cs"/>
                        </a:rPr>
                        <a:t>Intereses  sobre  préstamos  educativos  del ICETEX y para vivienda(Art. 119 ET)</a:t>
                      </a:r>
                      <a:endParaRPr lang="es-ES" sz="1600" u="none" strike="noStrike" kern="1200" baseline="0" dirty="0">
                        <a:highlight>
                          <a:srgbClr val="00FF00"/>
                        </a:highlight>
                        <a:latin typeface="Arial Narrow" panose="020B0606020202030204" pitchFamily="34" charset="0"/>
                      </a:endParaRPr>
                    </a:p>
                    <a:p>
                      <a:pPr marL="342900" indent="-342900">
                        <a:buFont typeface="Calibri" panose="020F0502020204030204" pitchFamily="34" charset="0"/>
                        <a:buChar char="⁻"/>
                      </a:pPr>
                      <a:r>
                        <a:rPr lang="es-ES" sz="1600" u="none" strike="noStrike" kern="1200" baseline="0" dirty="0">
                          <a:latin typeface="Arial Narrow" panose="020B0606020202030204" pitchFamily="34" charset="0"/>
                        </a:rPr>
                        <a:t>Aportes a fondos de cesantías (inc. 6°, Art. 126-1 ET) </a:t>
                      </a:r>
                      <a:endParaRPr lang="es-CO" sz="1600" dirty="0">
                        <a:latin typeface="Arial Narrow" panose="020B0606020202030204" pitchFamily="34" charset="0"/>
                      </a:endParaRPr>
                    </a:p>
                  </a:txBody>
                  <a:tcPr>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7246680"/>
                  </a:ext>
                </a:extLst>
              </a:tr>
            </a:tbl>
          </a:graphicData>
        </a:graphic>
      </p:graphicFrame>
      <p:sp>
        <p:nvSpPr>
          <p:cNvPr id="4" name="Título 1">
            <a:extLst>
              <a:ext uri="{FF2B5EF4-FFF2-40B4-BE49-F238E27FC236}">
                <a16:creationId xmlns:a16="http://schemas.microsoft.com/office/drawing/2014/main" id="{1CB3A20B-63E7-48B7-9F09-79AF2840AC1C}"/>
              </a:ext>
            </a:extLst>
          </p:cNvPr>
          <p:cNvSpPr>
            <a:spLocks noGrp="1"/>
          </p:cNvSpPr>
          <p:nvPr>
            <p:ph type="title"/>
          </p:nvPr>
        </p:nvSpPr>
        <p:spPr>
          <a:xfrm>
            <a:off x="248575" y="1"/>
            <a:ext cx="11683014" cy="739008"/>
          </a:xfrm>
          <a:ln w="57150">
            <a:solidFill>
              <a:srgbClr val="C00000"/>
            </a:solidFill>
          </a:ln>
        </p:spPr>
        <p:txBody>
          <a:bodyPr vert="horz" lIns="91440" tIns="45720" rIns="91440" bIns="45720" rtlCol="0" anchor="ctr">
            <a:noAutofit/>
          </a:bodyPr>
          <a:lstStyle/>
          <a:p>
            <a:pPr algn="ctr"/>
            <a:r>
              <a:rPr lang="es-CO" sz="2800" b="1" dirty="0">
                <a:solidFill>
                  <a:srgbClr val="333333"/>
                </a:solidFill>
                <a:latin typeface="Arial Rounded MT Bold" panose="020F0704030504030204" pitchFamily="34" charset="0"/>
              </a:rPr>
              <a:t>RENTAS EXENTAS Y DEDUCCIONES IMPUTABLES</a:t>
            </a:r>
            <a:br>
              <a:rPr lang="es-CO" sz="2800" b="1" dirty="0">
                <a:solidFill>
                  <a:srgbClr val="333333"/>
                </a:solidFill>
                <a:latin typeface="Arial Rounded MT Bold" panose="020F0704030504030204" pitchFamily="34" charset="0"/>
              </a:rPr>
            </a:br>
            <a:r>
              <a:rPr lang="es-CO" sz="2000" dirty="0">
                <a:solidFill>
                  <a:srgbClr val="333333"/>
                </a:solidFill>
                <a:latin typeface="Arial Narrow" panose="020B0606020202030204" pitchFamily="34" charset="0"/>
              </a:rPr>
              <a:t>&lt;Art. 1.2.1.20.3 DUT 1625/2016, modificado por el Decreto 2231 de 2023&gt;</a:t>
            </a:r>
            <a:endParaRPr lang="es-CO" sz="2800" dirty="0">
              <a:solidFill>
                <a:srgbClr val="333333"/>
              </a:solidFill>
              <a:latin typeface="Arial Narrow" panose="020B0606020202030204" pitchFamily="34" charset="0"/>
            </a:endParaRPr>
          </a:p>
        </p:txBody>
      </p:sp>
      <p:sp>
        <p:nvSpPr>
          <p:cNvPr id="7" name="CuadroTexto 6">
            <a:extLst>
              <a:ext uri="{FF2B5EF4-FFF2-40B4-BE49-F238E27FC236}">
                <a16:creationId xmlns:a16="http://schemas.microsoft.com/office/drawing/2014/main" id="{53A36CED-BA69-4CE7-8002-59F17638191F}"/>
              </a:ext>
            </a:extLst>
          </p:cNvPr>
          <p:cNvSpPr txBox="1"/>
          <p:nvPr/>
        </p:nvSpPr>
        <p:spPr>
          <a:xfrm>
            <a:off x="129129" y="5509344"/>
            <a:ext cx="11968262" cy="830997"/>
          </a:xfrm>
          <a:prstGeom prst="rect">
            <a:avLst/>
          </a:prstGeom>
          <a:solidFill>
            <a:schemeClr val="bg1"/>
          </a:solidFill>
        </p:spPr>
        <p:txBody>
          <a:bodyPr wrap="square">
            <a:spAutoFit/>
          </a:bodyPr>
          <a:lstStyle/>
          <a:p>
            <a:pPr marL="285750" indent="-285750" algn="just">
              <a:buFont typeface="Wingdings" panose="05000000000000000000" pitchFamily="2" charset="2"/>
              <a:buChar char="v"/>
            </a:pPr>
            <a:r>
              <a:rPr lang="es-ES" sz="1600" b="1" i="0" dirty="0">
                <a:solidFill>
                  <a:srgbClr val="000000"/>
                </a:solidFill>
                <a:effectLst/>
                <a:latin typeface="Arial Narrow" panose="020B0606020202030204" pitchFamily="34" charset="0"/>
              </a:rPr>
              <a:t>Numeral 5°, Art. 336 ET. </a:t>
            </a:r>
            <a:r>
              <a:rPr lang="es-ES" sz="1600" b="0" i="0" dirty="0">
                <a:solidFill>
                  <a:srgbClr val="000000"/>
                </a:solidFill>
                <a:effectLst/>
                <a:latin typeface="Arial Narrow" panose="020B0606020202030204" pitchFamily="34" charset="0"/>
              </a:rPr>
              <a:t> </a:t>
            </a:r>
            <a:r>
              <a:rPr lang="es-ES" sz="1600" b="1" u="sng" dirty="0">
                <a:solidFill>
                  <a:srgbClr val="FF0000"/>
                </a:solidFill>
                <a:latin typeface="Arial Narrow" panose="020B0606020202030204" pitchFamily="34" charset="0"/>
              </a:rPr>
              <a:t>L</a:t>
            </a:r>
            <a:r>
              <a:rPr lang="es-CO" sz="1600" b="1" u="sng" dirty="0">
                <a:solidFill>
                  <a:srgbClr val="FF0000"/>
                </a:solidFill>
                <a:latin typeface="Arial Narrow" panose="020B0606020202030204" pitchFamily="34" charset="0"/>
              </a:rPr>
              <a:t>as personas naturales que declaren ingresos de la cédula general,</a:t>
            </a:r>
            <a:r>
              <a:rPr lang="es-CO" sz="1600" dirty="0">
                <a:solidFill>
                  <a:srgbClr val="000000"/>
                </a:solidFill>
                <a:latin typeface="Arial Narrow" panose="020B0606020202030204" pitchFamily="34" charset="0"/>
              </a:rPr>
              <a:t> que adquieran bienes y/o servicios,</a:t>
            </a:r>
            <a:r>
              <a:rPr lang="es-ES" sz="1600" dirty="0">
                <a:solidFill>
                  <a:srgbClr val="000000"/>
                </a:solidFill>
                <a:latin typeface="Arial Narrow" panose="020B0606020202030204" pitchFamily="34" charset="0"/>
              </a:rPr>
              <a:t> </a:t>
            </a:r>
            <a:r>
              <a:rPr lang="es-MX" sz="1600" dirty="0">
                <a:solidFill>
                  <a:schemeClr val="bg1"/>
                </a:solidFill>
                <a:highlight>
                  <a:srgbClr val="0000FF"/>
                </a:highlight>
                <a:latin typeface="Arial Narrow" panose="020B0606020202030204" pitchFamily="34" charset="0"/>
              </a:rPr>
              <a:t>podrán solicitar como deducción en el impuesto sobre la renta, independientemente que tenga o no relación de causalidad con la actividad productora de renta del contribuyente, el 1% del valor de las adquisiciones.</a:t>
            </a:r>
            <a:endParaRPr lang="es-CO" sz="1600" dirty="0">
              <a:solidFill>
                <a:schemeClr val="bg1"/>
              </a:solidFill>
              <a:highlight>
                <a:srgbClr val="0000FF"/>
              </a:highlight>
              <a:latin typeface="Arial Narrow" panose="020B0606020202030204" pitchFamily="34" charset="0"/>
            </a:endParaRPr>
          </a:p>
        </p:txBody>
      </p:sp>
      <p:sp>
        <p:nvSpPr>
          <p:cNvPr id="9" name="CuadroTexto 8">
            <a:extLst>
              <a:ext uri="{FF2B5EF4-FFF2-40B4-BE49-F238E27FC236}">
                <a16:creationId xmlns:a16="http://schemas.microsoft.com/office/drawing/2014/main" id="{82200941-EA02-4A78-AE9E-1949BB1C5421}"/>
              </a:ext>
            </a:extLst>
          </p:cNvPr>
          <p:cNvSpPr txBox="1"/>
          <p:nvPr/>
        </p:nvSpPr>
        <p:spPr>
          <a:xfrm>
            <a:off x="129129" y="5119451"/>
            <a:ext cx="9040761" cy="338554"/>
          </a:xfrm>
          <a:prstGeom prst="rect">
            <a:avLst/>
          </a:prstGeom>
          <a:noFill/>
        </p:spPr>
        <p:txBody>
          <a:bodyPr wrap="square">
            <a:spAutoFit/>
          </a:bodyPr>
          <a:lstStyle/>
          <a:p>
            <a:pPr marL="285750" lvl="0" indent="-285750">
              <a:buFont typeface="Wingdings" panose="05000000000000000000" pitchFamily="2" charset="2"/>
              <a:buChar char="v"/>
              <a:defRPr/>
            </a:pPr>
            <a:r>
              <a:rPr lang="es-ES" sz="1600" b="1" u="none" strike="noStrike" kern="1200" baseline="0" dirty="0">
                <a:latin typeface="Arial Narrow" panose="020B0606020202030204" pitchFamily="34" charset="0"/>
              </a:rPr>
              <a:t>Inciso 2°, </a:t>
            </a:r>
            <a:r>
              <a:rPr lang="es-ES" sz="1600" b="1" dirty="0">
                <a:latin typeface="Arial Narrow" panose="020B0606020202030204" pitchFamily="34" charset="0"/>
              </a:rPr>
              <a:t>numeral 3° Art. 336 ET. </a:t>
            </a:r>
            <a:r>
              <a:rPr lang="es-ES" sz="1600" dirty="0">
                <a:solidFill>
                  <a:schemeClr val="bg1"/>
                </a:solidFill>
                <a:highlight>
                  <a:srgbClr val="0000FF"/>
                </a:highlight>
                <a:latin typeface="Arial Narrow" panose="020B0606020202030204" pitchFamily="34" charset="0"/>
              </a:rPr>
              <a:t>D</a:t>
            </a:r>
            <a:r>
              <a:rPr lang="es-ES" sz="1600" u="none" strike="noStrike" kern="1200" baseline="0" dirty="0">
                <a:solidFill>
                  <a:schemeClr val="bg1"/>
                </a:solidFill>
                <a:highlight>
                  <a:srgbClr val="0000FF"/>
                </a:highlight>
                <a:latin typeface="Arial Narrow" panose="020B0606020202030204" pitchFamily="34" charset="0"/>
              </a:rPr>
              <a:t>educción adicional de 72 UVT por cada dependiente.</a:t>
            </a:r>
            <a:endParaRPr lang="es-ES" sz="1600" u="none" strike="noStrike" kern="1200" baseline="0" dirty="0">
              <a:highlight>
                <a:srgbClr val="0000FF"/>
              </a:highlight>
              <a:latin typeface="Arial Narrow" panose="020B0606020202030204" pitchFamily="34" charset="0"/>
              <a:ea typeface="+mn-ea"/>
              <a:cs typeface="+mn-cs"/>
            </a:endParaRPr>
          </a:p>
        </p:txBody>
      </p:sp>
      <p:pic>
        <p:nvPicPr>
          <p:cNvPr id="2" name="Imagen 1">
            <a:extLst>
              <a:ext uri="{FF2B5EF4-FFF2-40B4-BE49-F238E27FC236}">
                <a16:creationId xmlns:a16="http://schemas.microsoft.com/office/drawing/2014/main" id="{EE933EA3-401B-623D-29A2-2AED6722625D}"/>
              </a:ext>
            </a:extLst>
          </p:cNvPr>
          <p:cNvPicPr>
            <a:picLocks noChangeAspect="1"/>
          </p:cNvPicPr>
          <p:nvPr/>
        </p:nvPicPr>
        <p:blipFill>
          <a:blip r:embed="rId2"/>
          <a:stretch>
            <a:fillRect/>
          </a:stretch>
        </p:blipFill>
        <p:spPr>
          <a:xfrm>
            <a:off x="10681604" y="6391680"/>
            <a:ext cx="1510396" cy="446954"/>
          </a:xfrm>
          <a:prstGeom prst="rect">
            <a:avLst/>
          </a:prstGeom>
        </p:spPr>
      </p:pic>
    </p:spTree>
    <p:extLst>
      <p:ext uri="{BB962C8B-B14F-4D97-AF65-F5344CB8AC3E}">
        <p14:creationId xmlns:p14="http://schemas.microsoft.com/office/powerpoint/2010/main" val="152398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54000">
              <a:schemeClr val="accent6">
                <a:lumMod val="5000"/>
                <a:lumOff val="95000"/>
              </a:schemeClr>
            </a:gs>
            <a:gs pos="94000">
              <a:schemeClr val="accent6">
                <a:lumMod val="45000"/>
                <a:lumOff val="55000"/>
              </a:schemeClr>
            </a:gs>
            <a:gs pos="100000">
              <a:schemeClr val="accent6">
                <a:lumMod val="45000"/>
                <a:lumOff val="55000"/>
              </a:schemeClr>
            </a:gs>
            <a:gs pos="91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3" name="Tabla 3">
            <a:extLst>
              <a:ext uri="{FF2B5EF4-FFF2-40B4-BE49-F238E27FC236}">
                <a16:creationId xmlns:a16="http://schemas.microsoft.com/office/drawing/2014/main" id="{2148536B-EAB0-4A83-9298-D45D5BFF47CF}"/>
              </a:ext>
            </a:extLst>
          </p:cNvPr>
          <p:cNvGraphicFramePr>
            <a:graphicFrameLocks noGrp="1"/>
          </p:cNvGraphicFramePr>
          <p:nvPr>
            <p:extLst>
              <p:ext uri="{D42A27DB-BD31-4B8C-83A1-F6EECF244321}">
                <p14:modId xmlns:p14="http://schemas.microsoft.com/office/powerpoint/2010/main" val="2529715606"/>
              </p:ext>
            </p:extLst>
          </p:nvPr>
        </p:nvGraphicFramePr>
        <p:xfrm>
          <a:off x="475860" y="451992"/>
          <a:ext cx="11439332" cy="5882640"/>
        </p:xfrm>
        <a:graphic>
          <a:graphicData uri="http://schemas.openxmlformats.org/drawingml/2006/table">
            <a:tbl>
              <a:tblPr firstRow="1" bandRow="1">
                <a:tableStyleId>{5940675A-B579-460E-94D1-54222C63F5DA}</a:tableStyleId>
              </a:tblPr>
              <a:tblGrid>
                <a:gridCol w="2859833">
                  <a:extLst>
                    <a:ext uri="{9D8B030D-6E8A-4147-A177-3AD203B41FA5}">
                      <a16:colId xmlns:a16="http://schemas.microsoft.com/office/drawing/2014/main" val="2206591978"/>
                    </a:ext>
                  </a:extLst>
                </a:gridCol>
                <a:gridCol w="2859833">
                  <a:extLst>
                    <a:ext uri="{9D8B030D-6E8A-4147-A177-3AD203B41FA5}">
                      <a16:colId xmlns:a16="http://schemas.microsoft.com/office/drawing/2014/main" val="2454768850"/>
                    </a:ext>
                  </a:extLst>
                </a:gridCol>
                <a:gridCol w="5719666">
                  <a:extLst>
                    <a:ext uri="{9D8B030D-6E8A-4147-A177-3AD203B41FA5}">
                      <a16:colId xmlns:a16="http://schemas.microsoft.com/office/drawing/2014/main" val="3005081545"/>
                    </a:ext>
                  </a:extLst>
                </a:gridCol>
              </a:tblGrid>
              <a:tr h="357948">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299. ¿Adquirió bienes y/o servicios con factura electrónica cumpliendo requisitos núm. 5 art. 336 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p>
                  </a:txBody>
                  <a:tcPr/>
                </a:tc>
                <a:extLst>
                  <a:ext uri="{0D108BD9-81ED-4DB2-BD59-A6C34878D82A}">
                    <a16:rowId xmlns:a16="http://schemas.microsoft.com/office/drawing/2014/main" val="1122686960"/>
                  </a:ext>
                </a:extLst>
              </a:tr>
              <a:tr h="357948">
                <a:tc>
                  <a:txBody>
                    <a:bodyPr/>
                    <a:lstStyle/>
                    <a:p>
                      <a:pPr lvl="2"/>
                      <a:r>
                        <a:rPr lang="es-ES" dirty="0">
                          <a:latin typeface="Arial Narrow" panose="020B0606020202030204" pitchFamily="34" charset="0"/>
                        </a:rPr>
                        <a:t>Sí</a:t>
                      </a:r>
                      <a:endParaRPr lang="es-CO" dirty="0">
                        <a:latin typeface="Arial Narrow" panose="020B0606020202030204" pitchFamily="34" charset="0"/>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2"/>
                      <a:r>
                        <a:rPr lang="es-ES" dirty="0">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63558836"/>
                  </a:ext>
                </a:extLst>
              </a:tr>
              <a:tr h="357948">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297. Valor compras con factura electrónica</a:t>
                      </a:r>
                    </a:p>
                  </a:txBody>
                  <a:tcPr>
                    <a:lnL w="12700" cap="flat" cmpd="sng" algn="ctr">
                      <a:solidFill>
                        <a:schemeClr val="tx1"/>
                      </a:solidFill>
                      <a:prstDash val="solid"/>
                      <a:round/>
                      <a:headEnd type="none" w="med" len="med"/>
                      <a:tailEnd type="none" w="med" len="med"/>
                    </a:lnL>
                    <a:lnR w="12700" cmpd="sng">
                      <a:noFill/>
                    </a:lnR>
                    <a:lnT w="12700" cmpd="sng">
                      <a:noFill/>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b="0" i="0" kern="1200" dirty="0">
                          <a:solidFill>
                            <a:schemeClr val="tx1"/>
                          </a:solidFill>
                          <a:effectLst/>
                          <a:latin typeface="Arial Narrow" panose="020B0606020202030204" pitchFamily="34" charset="0"/>
                          <a:ea typeface="+mn-ea"/>
                          <a:cs typeface="+mn-cs"/>
                        </a:rPr>
                        <a:t>28. Uno por ciento (1%) de compras con factura electrónica</a:t>
                      </a:r>
                      <a:endParaRPr kumimoji="0" lang="es-CO" altLang="es-CO" sz="1800" b="0" i="0" u="none" strike="noStrike" cap="none" normalizeH="0" baseline="0" dirty="0">
                        <a:ln>
                          <a:noFill/>
                        </a:ln>
                        <a:solidFill>
                          <a:schemeClr val="tx1"/>
                        </a:solidFill>
                        <a:effectLst/>
                        <a:latin typeface="Arial Narrow" panose="020B0606020202030204" pitchFamily="34" charset="0"/>
                      </a:endParaRPr>
                    </a:p>
                  </a:txBody>
                  <a:tcPr>
                    <a:lnL w="12700" cmpd="sng">
                      <a:noFill/>
                    </a:lnL>
                    <a:lnR w="12700" cap="flat" cmpd="sng" algn="ctr">
                      <a:solidFill>
                        <a:schemeClr val="tx1"/>
                      </a:solidFill>
                      <a:prstDash val="solid"/>
                      <a:round/>
                      <a:headEnd type="none" w="med" len="med"/>
                      <a:tailEnd type="none" w="med" len="med"/>
                    </a:lnR>
                    <a:lnT w="12700" cmpd="sng">
                      <a:noFill/>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74795042"/>
                  </a:ext>
                </a:extLst>
              </a:tr>
              <a:tr h="357948">
                <a:tc gridSpan="2">
                  <a:txBody>
                    <a:bodyPr/>
                    <a:lstStyle/>
                    <a:p>
                      <a:pPr lvl="2"/>
                      <a:r>
                        <a:rPr lang="es-ES" dirty="0">
                          <a:latin typeface="Arial Narrow" panose="020B0606020202030204" pitchFamily="34" charset="0"/>
                        </a:rPr>
                        <a:t>10.000.000</a:t>
                      </a:r>
                      <a:endParaRPr lang="es-CO" dirty="0">
                        <a:latin typeface="Arial Narrow" panose="020B0606020202030204"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lvl="2"/>
                      <a:endParaRPr lang="es-CO" dirty="0">
                        <a:latin typeface="Arial Narrow" panose="020B0606020202030204" pitchFamily="34" charset="0"/>
                      </a:endParaRPr>
                    </a:p>
                  </a:txBody>
                  <a:tcPr/>
                </a:tc>
                <a:tc>
                  <a:txBody>
                    <a:bodyPr/>
                    <a:lstStyle/>
                    <a:p>
                      <a:r>
                        <a:rPr lang="es-ES" dirty="0">
                          <a:latin typeface="Arial Narrow" panose="020B0606020202030204" pitchFamily="34" charset="0"/>
                        </a:rPr>
                        <a:t>100.000</a:t>
                      </a:r>
                      <a:endParaRPr lang="es-CO" dirty="0">
                        <a:latin typeface="Arial Narrow" panose="020B0606020202030204"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88439680"/>
                  </a:ext>
                </a:extLst>
              </a:tr>
              <a:tr h="357948">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245. ¿Ha retirado cesantías acumuladas a 31 de diciembre de 2016?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latin typeface="Arial Narrow" panose="020B0606020202030204" pitchFamily="34" charset="0"/>
                      </a:endParaRPr>
                    </a:p>
                  </a:txBody>
                  <a:tcPr/>
                </a:tc>
                <a:extLst>
                  <a:ext uri="{0D108BD9-81ED-4DB2-BD59-A6C34878D82A}">
                    <a16:rowId xmlns:a16="http://schemas.microsoft.com/office/drawing/2014/main" val="372284713"/>
                  </a:ext>
                </a:extLst>
              </a:tr>
              <a:tr h="357948">
                <a:tc>
                  <a:txBody>
                    <a:bodyPr/>
                    <a:lstStyle/>
                    <a:p>
                      <a:pPr lvl="2"/>
                      <a:r>
                        <a:rPr lang="es-ES" dirty="0">
                          <a:latin typeface="Arial Narrow" panose="020B0606020202030204" pitchFamily="34" charset="0"/>
                        </a:rPr>
                        <a:t>Sí</a:t>
                      </a:r>
                      <a:endParaRPr lang="es-CO" dirty="0">
                        <a:latin typeface="Arial Narrow" panose="020B0606020202030204" pitchFamily="34" charset="0"/>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2"/>
                      <a:r>
                        <a:rPr lang="es-ES" dirty="0">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33151307"/>
                  </a:ext>
                </a:extLst>
              </a:tr>
              <a:tr h="6178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247. ¿Recibió ingresos por seguros o compensaciones por el fallecimiento de un miembro de las Fuerzas Militares o de la Policía Nacional?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latin typeface="Arial Narrow" panose="020B0606020202030204" pitchFamily="34" charset="0"/>
                      </a:endParaRPr>
                    </a:p>
                  </a:txBody>
                  <a:tcPr/>
                </a:tc>
                <a:extLst>
                  <a:ext uri="{0D108BD9-81ED-4DB2-BD59-A6C34878D82A}">
                    <a16:rowId xmlns:a16="http://schemas.microsoft.com/office/drawing/2014/main" val="4096463074"/>
                  </a:ext>
                </a:extLst>
              </a:tr>
              <a:tr h="357948">
                <a:tc>
                  <a:txBody>
                    <a:bodyPr/>
                    <a:lstStyle/>
                    <a:p>
                      <a:pPr lvl="2"/>
                      <a:r>
                        <a:rPr lang="es-ES" dirty="0">
                          <a:latin typeface="Arial Narrow" panose="020B0606020202030204" pitchFamily="34" charset="0"/>
                        </a:rPr>
                        <a:t>Sí</a:t>
                      </a:r>
                      <a:endParaRPr lang="es-CO" dirty="0">
                        <a:latin typeface="Arial Narrow" panose="020B0606020202030204" pitchFamily="34" charset="0"/>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2"/>
                      <a:r>
                        <a:rPr lang="es-ES" dirty="0">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92134051"/>
                  </a:ext>
                </a:extLst>
              </a:tr>
              <a:tr h="61782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249. ¿Recibió ingresos adicionales al salario básico y prestaciones sociales como miembro de las Fuerzas Militares o de la Policía Nacional?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latin typeface="Arial Narrow" panose="020B0606020202030204" pitchFamily="34" charset="0"/>
                      </a:endParaRPr>
                    </a:p>
                  </a:txBody>
                  <a:tcPr/>
                </a:tc>
                <a:extLst>
                  <a:ext uri="{0D108BD9-81ED-4DB2-BD59-A6C34878D82A}">
                    <a16:rowId xmlns:a16="http://schemas.microsoft.com/office/drawing/2014/main" val="377350056"/>
                  </a:ext>
                </a:extLst>
              </a:tr>
              <a:tr h="357948">
                <a:tc>
                  <a:txBody>
                    <a:bodyPr/>
                    <a:lstStyle/>
                    <a:p>
                      <a:pPr lvl="2"/>
                      <a:r>
                        <a:rPr lang="es-ES" dirty="0">
                          <a:latin typeface="Arial Narrow" panose="020B0606020202030204" pitchFamily="34" charset="0"/>
                        </a:rPr>
                        <a:t>Sí</a:t>
                      </a:r>
                      <a:endParaRPr lang="es-CO" dirty="0">
                        <a:latin typeface="Arial Narrow" panose="020B0606020202030204" pitchFamily="34" charset="0"/>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2"/>
                      <a:r>
                        <a:rPr lang="es-ES" dirty="0">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3132270"/>
                  </a:ext>
                </a:extLst>
              </a:tr>
              <a:tr h="357948">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251. ¿Recibió ingresos por concepto de gastos de representación como rector y/o profesor de universidades públicas?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latin typeface="Arial Narrow" panose="020B0606020202030204" pitchFamily="34" charset="0"/>
                      </a:endParaRPr>
                    </a:p>
                  </a:txBody>
                  <a:tcPr/>
                </a:tc>
                <a:extLst>
                  <a:ext uri="{0D108BD9-81ED-4DB2-BD59-A6C34878D82A}">
                    <a16:rowId xmlns:a16="http://schemas.microsoft.com/office/drawing/2014/main" val="133734377"/>
                  </a:ext>
                </a:extLst>
              </a:tr>
              <a:tr h="357948">
                <a:tc>
                  <a:txBody>
                    <a:bodyPr/>
                    <a:lstStyle/>
                    <a:p>
                      <a:pPr lvl="2"/>
                      <a:r>
                        <a:rPr lang="es-ES" dirty="0">
                          <a:latin typeface="Arial Narrow" panose="020B0606020202030204" pitchFamily="34" charset="0"/>
                        </a:rPr>
                        <a:t>Sí</a:t>
                      </a:r>
                      <a:endParaRPr lang="es-CO" dirty="0">
                        <a:latin typeface="Arial Narrow" panose="020B0606020202030204" pitchFamily="34" charset="0"/>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2"/>
                      <a:r>
                        <a:rPr lang="es-ES" dirty="0">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11883725"/>
                  </a:ext>
                </a:extLst>
              </a:tr>
              <a:tr h="55898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600" b="0" i="0" u="none" strike="noStrike" cap="none" normalizeH="0" baseline="0" dirty="0">
                          <a:ln>
                            <a:noFill/>
                          </a:ln>
                          <a:solidFill>
                            <a:schemeClr val="tx1"/>
                          </a:solidFill>
                          <a:effectLst/>
                          <a:latin typeface="Arial Narrow" panose="020B0606020202030204" pitchFamily="34" charset="0"/>
                        </a:rPr>
                        <a:t>253. ¿Recibió ingresos por prima especial y de costo de vida como diplomático consular, administrativo del Ministerio de Relaciones Exteriores, y como servidor público de planta en el exterior?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latin typeface="Arial Narrow" panose="020B0606020202030204" pitchFamily="34" charset="0"/>
                      </a:endParaRPr>
                    </a:p>
                  </a:txBody>
                  <a:tcPr/>
                </a:tc>
                <a:extLst>
                  <a:ext uri="{0D108BD9-81ED-4DB2-BD59-A6C34878D82A}">
                    <a16:rowId xmlns:a16="http://schemas.microsoft.com/office/drawing/2014/main" val="3668433396"/>
                  </a:ext>
                </a:extLst>
              </a:tr>
              <a:tr h="357948">
                <a:tc>
                  <a:txBody>
                    <a:bodyPr/>
                    <a:lstStyle/>
                    <a:p>
                      <a:pPr lvl="2"/>
                      <a:r>
                        <a:rPr lang="es-ES" dirty="0">
                          <a:latin typeface="Arial Narrow" panose="020B0606020202030204" pitchFamily="34" charset="0"/>
                        </a:rPr>
                        <a:t>Sí</a:t>
                      </a:r>
                      <a:endParaRPr lang="es-CO" dirty="0">
                        <a:latin typeface="Arial Narrow" panose="020B0606020202030204" pitchFamily="34" charset="0"/>
                      </a:endParaRP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2"/>
                      <a:r>
                        <a:rPr lang="es-ES" dirty="0">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49100292"/>
                  </a:ext>
                </a:extLst>
              </a:tr>
            </a:tbl>
          </a:graphicData>
        </a:graphic>
      </p:graphicFrame>
      <p:sp>
        <p:nvSpPr>
          <p:cNvPr id="5" name="Elipse 4">
            <a:extLst>
              <a:ext uri="{FF2B5EF4-FFF2-40B4-BE49-F238E27FC236}">
                <a16:creationId xmlns:a16="http://schemas.microsoft.com/office/drawing/2014/main" id="{F2873B69-3B61-4DD3-AB68-7DBDCF457ABF}"/>
              </a:ext>
            </a:extLst>
          </p:cNvPr>
          <p:cNvSpPr/>
          <p:nvPr/>
        </p:nvSpPr>
        <p:spPr>
          <a:xfrm>
            <a:off x="4080588" y="963970"/>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Elipse 7">
            <a:extLst>
              <a:ext uri="{FF2B5EF4-FFF2-40B4-BE49-F238E27FC236}">
                <a16:creationId xmlns:a16="http://schemas.microsoft.com/office/drawing/2014/main" id="{FB57415E-728E-4E98-8AE6-ECFEF6BC44F3}"/>
              </a:ext>
            </a:extLst>
          </p:cNvPr>
          <p:cNvSpPr/>
          <p:nvPr/>
        </p:nvSpPr>
        <p:spPr>
          <a:xfrm>
            <a:off x="1231640" y="3473904"/>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Elipse 9">
            <a:extLst>
              <a:ext uri="{FF2B5EF4-FFF2-40B4-BE49-F238E27FC236}">
                <a16:creationId xmlns:a16="http://schemas.microsoft.com/office/drawing/2014/main" id="{7D13B787-7C5B-4E70-948C-0DC7996B57E3}"/>
              </a:ext>
            </a:extLst>
          </p:cNvPr>
          <p:cNvSpPr/>
          <p:nvPr/>
        </p:nvSpPr>
        <p:spPr>
          <a:xfrm>
            <a:off x="1231640" y="4469167"/>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Elipse 11">
            <a:extLst>
              <a:ext uri="{FF2B5EF4-FFF2-40B4-BE49-F238E27FC236}">
                <a16:creationId xmlns:a16="http://schemas.microsoft.com/office/drawing/2014/main" id="{D8F67EF1-684A-4DEB-A345-427CE2D4E0FB}"/>
              </a:ext>
            </a:extLst>
          </p:cNvPr>
          <p:cNvSpPr/>
          <p:nvPr/>
        </p:nvSpPr>
        <p:spPr>
          <a:xfrm>
            <a:off x="1231640" y="5200066"/>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Elipse 13">
            <a:extLst>
              <a:ext uri="{FF2B5EF4-FFF2-40B4-BE49-F238E27FC236}">
                <a16:creationId xmlns:a16="http://schemas.microsoft.com/office/drawing/2014/main" id="{C57EF514-C492-47F5-BBC0-4931D71D9E3E}"/>
              </a:ext>
            </a:extLst>
          </p:cNvPr>
          <p:cNvSpPr/>
          <p:nvPr/>
        </p:nvSpPr>
        <p:spPr>
          <a:xfrm>
            <a:off x="1231640" y="6067808"/>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17" name="Grupo 16">
            <a:extLst>
              <a:ext uri="{FF2B5EF4-FFF2-40B4-BE49-F238E27FC236}">
                <a16:creationId xmlns:a16="http://schemas.microsoft.com/office/drawing/2014/main" id="{F7059E1A-C9E6-4A8C-B6DD-8EC74193C13A}"/>
              </a:ext>
            </a:extLst>
          </p:cNvPr>
          <p:cNvGrpSpPr/>
          <p:nvPr/>
        </p:nvGrpSpPr>
        <p:grpSpPr>
          <a:xfrm>
            <a:off x="1231640" y="963970"/>
            <a:ext cx="186612" cy="195942"/>
            <a:chOff x="1231640" y="821095"/>
            <a:chExt cx="186612" cy="195942"/>
          </a:xfrm>
        </p:grpSpPr>
        <p:sp>
          <p:nvSpPr>
            <p:cNvPr id="4" name="Elipse 3">
              <a:extLst>
                <a:ext uri="{FF2B5EF4-FFF2-40B4-BE49-F238E27FC236}">
                  <a16:creationId xmlns:a16="http://schemas.microsoft.com/office/drawing/2014/main" id="{E2E0D01D-7990-40E1-948B-E1E123DE5FE8}"/>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 name="Elipse 15">
              <a:extLst>
                <a:ext uri="{FF2B5EF4-FFF2-40B4-BE49-F238E27FC236}">
                  <a16:creationId xmlns:a16="http://schemas.microsoft.com/office/drawing/2014/main" id="{F500834D-8982-4E87-B282-4A5DB3012D1B}"/>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grpSp>
        <p:nvGrpSpPr>
          <p:cNvPr id="18" name="Grupo 17">
            <a:extLst>
              <a:ext uri="{FF2B5EF4-FFF2-40B4-BE49-F238E27FC236}">
                <a16:creationId xmlns:a16="http://schemas.microsoft.com/office/drawing/2014/main" id="{FF409521-F57C-472D-80D0-9271342A53F1}"/>
              </a:ext>
            </a:extLst>
          </p:cNvPr>
          <p:cNvGrpSpPr/>
          <p:nvPr/>
        </p:nvGrpSpPr>
        <p:grpSpPr>
          <a:xfrm>
            <a:off x="4074243" y="2443908"/>
            <a:ext cx="186612" cy="195942"/>
            <a:chOff x="1231640" y="821095"/>
            <a:chExt cx="186612" cy="195942"/>
          </a:xfrm>
        </p:grpSpPr>
        <p:sp>
          <p:nvSpPr>
            <p:cNvPr id="19" name="Elipse 18">
              <a:extLst>
                <a:ext uri="{FF2B5EF4-FFF2-40B4-BE49-F238E27FC236}">
                  <a16:creationId xmlns:a16="http://schemas.microsoft.com/office/drawing/2014/main" id="{26C045DA-5F15-4CE1-9DC9-3A7FA1370EE2}"/>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0" name="Elipse 19">
              <a:extLst>
                <a:ext uri="{FF2B5EF4-FFF2-40B4-BE49-F238E27FC236}">
                  <a16:creationId xmlns:a16="http://schemas.microsoft.com/office/drawing/2014/main" id="{58C8E231-3E49-46B7-87D2-2F1086F9FA65}"/>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grpSp>
        <p:nvGrpSpPr>
          <p:cNvPr id="21" name="Grupo 20">
            <a:extLst>
              <a:ext uri="{FF2B5EF4-FFF2-40B4-BE49-F238E27FC236}">
                <a16:creationId xmlns:a16="http://schemas.microsoft.com/office/drawing/2014/main" id="{839AE345-510D-4737-90D7-84DDA65C4858}"/>
              </a:ext>
            </a:extLst>
          </p:cNvPr>
          <p:cNvGrpSpPr/>
          <p:nvPr/>
        </p:nvGrpSpPr>
        <p:grpSpPr>
          <a:xfrm>
            <a:off x="4080588" y="3439887"/>
            <a:ext cx="186612" cy="195942"/>
            <a:chOff x="1231640" y="821095"/>
            <a:chExt cx="186612" cy="195942"/>
          </a:xfrm>
        </p:grpSpPr>
        <p:sp>
          <p:nvSpPr>
            <p:cNvPr id="22" name="Elipse 21">
              <a:extLst>
                <a:ext uri="{FF2B5EF4-FFF2-40B4-BE49-F238E27FC236}">
                  <a16:creationId xmlns:a16="http://schemas.microsoft.com/office/drawing/2014/main" id="{F095662C-69FA-483B-88F7-0215A7C3FB64}"/>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 name="Elipse 22">
              <a:extLst>
                <a:ext uri="{FF2B5EF4-FFF2-40B4-BE49-F238E27FC236}">
                  <a16:creationId xmlns:a16="http://schemas.microsoft.com/office/drawing/2014/main" id="{CB6AAFA1-27F1-4A0D-BE22-58210571F486}"/>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grpSp>
        <p:nvGrpSpPr>
          <p:cNvPr id="24" name="Grupo 23">
            <a:extLst>
              <a:ext uri="{FF2B5EF4-FFF2-40B4-BE49-F238E27FC236}">
                <a16:creationId xmlns:a16="http://schemas.microsoft.com/office/drawing/2014/main" id="{E9692052-D49D-4AC5-BB6C-838D01DB8C1B}"/>
              </a:ext>
            </a:extLst>
          </p:cNvPr>
          <p:cNvGrpSpPr/>
          <p:nvPr/>
        </p:nvGrpSpPr>
        <p:grpSpPr>
          <a:xfrm>
            <a:off x="4055193" y="4478111"/>
            <a:ext cx="186612" cy="195942"/>
            <a:chOff x="1231640" y="821095"/>
            <a:chExt cx="186612" cy="195942"/>
          </a:xfrm>
        </p:grpSpPr>
        <p:sp>
          <p:nvSpPr>
            <p:cNvPr id="25" name="Elipse 24">
              <a:extLst>
                <a:ext uri="{FF2B5EF4-FFF2-40B4-BE49-F238E27FC236}">
                  <a16:creationId xmlns:a16="http://schemas.microsoft.com/office/drawing/2014/main" id="{6DD59921-0675-48C8-B570-1CD8674D31D1}"/>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Elipse 25">
              <a:extLst>
                <a:ext uri="{FF2B5EF4-FFF2-40B4-BE49-F238E27FC236}">
                  <a16:creationId xmlns:a16="http://schemas.microsoft.com/office/drawing/2014/main" id="{B7C2AB6C-5ACE-41C9-869D-B61BA41DEB5A}"/>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grpSp>
        <p:nvGrpSpPr>
          <p:cNvPr id="27" name="Grupo 26">
            <a:extLst>
              <a:ext uri="{FF2B5EF4-FFF2-40B4-BE49-F238E27FC236}">
                <a16:creationId xmlns:a16="http://schemas.microsoft.com/office/drawing/2014/main" id="{FCA267D8-B2D9-446B-8EC8-DB4153DEE176}"/>
              </a:ext>
            </a:extLst>
          </p:cNvPr>
          <p:cNvGrpSpPr/>
          <p:nvPr/>
        </p:nvGrpSpPr>
        <p:grpSpPr>
          <a:xfrm>
            <a:off x="4064718" y="5192486"/>
            <a:ext cx="186612" cy="195942"/>
            <a:chOff x="1231640" y="821095"/>
            <a:chExt cx="186612" cy="195942"/>
          </a:xfrm>
        </p:grpSpPr>
        <p:sp>
          <p:nvSpPr>
            <p:cNvPr id="28" name="Elipse 27">
              <a:extLst>
                <a:ext uri="{FF2B5EF4-FFF2-40B4-BE49-F238E27FC236}">
                  <a16:creationId xmlns:a16="http://schemas.microsoft.com/office/drawing/2014/main" id="{517CC77D-63AB-4179-A959-4E75C188F77E}"/>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 name="Elipse 28">
              <a:extLst>
                <a:ext uri="{FF2B5EF4-FFF2-40B4-BE49-F238E27FC236}">
                  <a16:creationId xmlns:a16="http://schemas.microsoft.com/office/drawing/2014/main" id="{5D72DD90-5537-4F04-9EB1-48B887CC5EBB}"/>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grpSp>
        <p:nvGrpSpPr>
          <p:cNvPr id="30" name="Grupo 29">
            <a:extLst>
              <a:ext uri="{FF2B5EF4-FFF2-40B4-BE49-F238E27FC236}">
                <a16:creationId xmlns:a16="http://schemas.microsoft.com/office/drawing/2014/main" id="{ACD24D9F-AA73-427E-8605-5C454149CCC8}"/>
              </a:ext>
            </a:extLst>
          </p:cNvPr>
          <p:cNvGrpSpPr/>
          <p:nvPr/>
        </p:nvGrpSpPr>
        <p:grpSpPr>
          <a:xfrm>
            <a:off x="4083768" y="6072086"/>
            <a:ext cx="186612" cy="195942"/>
            <a:chOff x="1231640" y="821095"/>
            <a:chExt cx="186612" cy="195942"/>
          </a:xfrm>
        </p:grpSpPr>
        <p:sp>
          <p:nvSpPr>
            <p:cNvPr id="31" name="Elipse 30">
              <a:extLst>
                <a:ext uri="{FF2B5EF4-FFF2-40B4-BE49-F238E27FC236}">
                  <a16:creationId xmlns:a16="http://schemas.microsoft.com/office/drawing/2014/main" id="{DDF6C838-E285-4BC6-8C32-87F5F9588CAD}"/>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2" name="Elipse 31">
              <a:extLst>
                <a:ext uri="{FF2B5EF4-FFF2-40B4-BE49-F238E27FC236}">
                  <a16:creationId xmlns:a16="http://schemas.microsoft.com/office/drawing/2014/main" id="{167A3B49-A3D8-4111-BBC5-96FB568D738C}"/>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sp>
        <p:nvSpPr>
          <p:cNvPr id="33" name="CuadroTexto 32">
            <a:extLst>
              <a:ext uri="{FF2B5EF4-FFF2-40B4-BE49-F238E27FC236}">
                <a16:creationId xmlns:a16="http://schemas.microsoft.com/office/drawing/2014/main" id="{843D45DF-2723-45E5-8EDB-E0FD260BB277}"/>
              </a:ext>
            </a:extLst>
          </p:cNvPr>
          <p:cNvSpPr txBox="1"/>
          <p:nvPr/>
        </p:nvSpPr>
        <p:spPr>
          <a:xfrm>
            <a:off x="10941799" y="39766"/>
            <a:ext cx="973393" cy="400110"/>
          </a:xfrm>
          <a:prstGeom prst="rect">
            <a:avLst/>
          </a:prstGeom>
          <a:solidFill>
            <a:srgbClr val="009900"/>
          </a:solidFill>
          <a:ln w="38100">
            <a:solidFill>
              <a:schemeClr val="tx1"/>
            </a:solidFill>
          </a:ln>
        </p:spPr>
        <p:txBody>
          <a:bodyPr wrap="square" rtlCol="0">
            <a:spAutoFit/>
          </a:bodyPr>
          <a:lstStyle/>
          <a:p>
            <a:pPr algn="ctr"/>
            <a:r>
              <a:rPr lang="es-ES" sz="2000" b="1" dirty="0">
                <a:solidFill>
                  <a:srgbClr val="FFFF00"/>
                </a:solidFill>
                <a:latin typeface="Arial Rounded"/>
              </a:rPr>
              <a:t>F.210</a:t>
            </a:r>
            <a:endParaRPr lang="es-CO" sz="2000" b="1" dirty="0">
              <a:solidFill>
                <a:srgbClr val="FFFF00"/>
              </a:solidFill>
              <a:latin typeface="Arial Rounded"/>
            </a:endParaRPr>
          </a:p>
        </p:txBody>
      </p:sp>
      <p:sp>
        <p:nvSpPr>
          <p:cNvPr id="34" name="Elipse 33">
            <a:extLst>
              <a:ext uri="{FF2B5EF4-FFF2-40B4-BE49-F238E27FC236}">
                <a16:creationId xmlns:a16="http://schemas.microsoft.com/office/drawing/2014/main" id="{8F52CE6D-497C-4851-8497-7404C53515B2}"/>
              </a:ext>
            </a:extLst>
          </p:cNvPr>
          <p:cNvSpPr/>
          <p:nvPr/>
        </p:nvSpPr>
        <p:spPr>
          <a:xfrm>
            <a:off x="1231640" y="2443908"/>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6" name="Imagen 5">
            <a:extLst>
              <a:ext uri="{FF2B5EF4-FFF2-40B4-BE49-F238E27FC236}">
                <a16:creationId xmlns:a16="http://schemas.microsoft.com/office/drawing/2014/main" id="{D003AE4B-6965-7389-C6C2-9B181CE73798}"/>
              </a:ext>
            </a:extLst>
          </p:cNvPr>
          <p:cNvPicPr>
            <a:picLocks noChangeAspect="1"/>
          </p:cNvPicPr>
          <p:nvPr/>
        </p:nvPicPr>
        <p:blipFill>
          <a:blip r:embed="rId2"/>
          <a:stretch>
            <a:fillRect/>
          </a:stretch>
        </p:blipFill>
        <p:spPr>
          <a:xfrm>
            <a:off x="10681604" y="6391680"/>
            <a:ext cx="1510396" cy="446954"/>
          </a:xfrm>
          <a:prstGeom prst="rect">
            <a:avLst/>
          </a:prstGeom>
        </p:spPr>
      </p:pic>
    </p:spTree>
    <p:extLst>
      <p:ext uri="{BB962C8B-B14F-4D97-AF65-F5344CB8AC3E}">
        <p14:creationId xmlns:p14="http://schemas.microsoft.com/office/powerpoint/2010/main" val="1427817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54000">
              <a:schemeClr val="accent6">
                <a:lumMod val="5000"/>
                <a:lumOff val="95000"/>
              </a:schemeClr>
            </a:gs>
            <a:gs pos="94000">
              <a:schemeClr val="accent6">
                <a:lumMod val="45000"/>
                <a:lumOff val="55000"/>
              </a:schemeClr>
            </a:gs>
            <a:gs pos="100000">
              <a:schemeClr val="accent6">
                <a:lumMod val="45000"/>
                <a:lumOff val="55000"/>
              </a:schemeClr>
            </a:gs>
            <a:gs pos="91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3" name="Tabla 3">
            <a:extLst>
              <a:ext uri="{FF2B5EF4-FFF2-40B4-BE49-F238E27FC236}">
                <a16:creationId xmlns:a16="http://schemas.microsoft.com/office/drawing/2014/main" id="{2148536B-EAB0-4A83-9298-D45D5BFF47CF}"/>
              </a:ext>
            </a:extLst>
          </p:cNvPr>
          <p:cNvGraphicFramePr>
            <a:graphicFrameLocks noGrp="1"/>
          </p:cNvGraphicFramePr>
          <p:nvPr/>
        </p:nvGraphicFramePr>
        <p:xfrm>
          <a:off x="475860" y="1032047"/>
          <a:ext cx="11439332" cy="5257800"/>
        </p:xfrm>
        <a:graphic>
          <a:graphicData uri="http://schemas.openxmlformats.org/drawingml/2006/table">
            <a:tbl>
              <a:tblPr firstRow="1" bandRow="1">
                <a:tableStyleId>{5940675A-B579-460E-94D1-54222C63F5DA}</a:tableStyleId>
              </a:tblPr>
              <a:tblGrid>
                <a:gridCol w="2859833">
                  <a:extLst>
                    <a:ext uri="{9D8B030D-6E8A-4147-A177-3AD203B41FA5}">
                      <a16:colId xmlns:a16="http://schemas.microsoft.com/office/drawing/2014/main" val="2206591978"/>
                    </a:ext>
                  </a:extLst>
                </a:gridCol>
                <a:gridCol w="2859833">
                  <a:extLst>
                    <a:ext uri="{9D8B030D-6E8A-4147-A177-3AD203B41FA5}">
                      <a16:colId xmlns:a16="http://schemas.microsoft.com/office/drawing/2014/main" val="2454768850"/>
                    </a:ext>
                  </a:extLst>
                </a:gridCol>
                <a:gridCol w="5719666">
                  <a:extLst>
                    <a:ext uri="{9D8B030D-6E8A-4147-A177-3AD203B41FA5}">
                      <a16:colId xmlns:a16="http://schemas.microsoft.com/office/drawing/2014/main" val="3005081545"/>
                    </a:ext>
                  </a:extLst>
                </a:gridCol>
              </a:tblGrid>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255. ¿Recibió ingresos por rentas hoteleras?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p>
                  </a:txBody>
                  <a:tcPr/>
                </a:tc>
                <a:extLst>
                  <a:ext uri="{0D108BD9-81ED-4DB2-BD59-A6C34878D82A}">
                    <a16:rowId xmlns:a16="http://schemas.microsoft.com/office/drawing/2014/main" val="1122686960"/>
                  </a:ext>
                </a:extLst>
              </a:tr>
              <a:tr h="370840">
                <a:tc>
                  <a:txBody>
                    <a:bodyPr/>
                    <a:lstStyle/>
                    <a:p>
                      <a:pPr lvl="2"/>
                      <a:r>
                        <a:rPr lang="es-ES">
                          <a:latin typeface="Arial Narrow" panose="020B0606020202030204" pitchFamily="34" charset="0"/>
                        </a:rPr>
                        <a:t>Sí</a:t>
                      </a:r>
                      <a:endParaRPr lang="es-CO" dirty="0">
                        <a:latin typeface="Arial Narrow" panose="020B0606020202030204" pitchFamily="34" charset="0"/>
                      </a:endParaRPr>
                    </a:p>
                  </a:txBody>
                  <a:tcPr>
                    <a:lnL w="190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2"/>
                      <a:r>
                        <a:rPr lang="es-ES">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63558836"/>
                  </a:ext>
                </a:extLst>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b="0" i="0" kern="1200" dirty="0">
                          <a:solidFill>
                            <a:schemeClr val="tx1"/>
                          </a:solidFill>
                          <a:effectLst/>
                          <a:latin typeface="+mn-lt"/>
                          <a:ea typeface="+mn-ea"/>
                          <a:cs typeface="+mn-cs"/>
                        </a:rPr>
                        <a:t>256. Ingrese los valores recibidos por rentas hoteleras</a:t>
                      </a:r>
                      <a:endParaRPr kumimoji="0" lang="es-CO" altLang="es-CO" sz="1800" b="0" i="0" u="none" strike="noStrike" cap="none" normalizeH="0" baseline="0" dirty="0">
                        <a:ln>
                          <a:noFill/>
                        </a:ln>
                        <a:solidFill>
                          <a:schemeClr val="tx1"/>
                        </a:solidFill>
                        <a:effectLst/>
                        <a:latin typeface="Arial Narrow" panose="020B060602020203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95115565"/>
                  </a:ext>
                </a:extLst>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es-CO" sz="1800" b="0" i="0" u="none" strike="noStrike" cap="none" normalizeH="0" baseline="0" dirty="0">
                          <a:ln>
                            <a:noFill/>
                          </a:ln>
                          <a:solidFill>
                            <a:schemeClr val="tx1"/>
                          </a:solidFill>
                          <a:effectLst/>
                          <a:latin typeface="Arial Narrow" panose="020B0606020202030204" pitchFamily="34" charset="0"/>
                        </a:rPr>
                        <a:t>100,000,000</a:t>
                      </a:r>
                      <a:endParaRPr kumimoji="0" lang="es-CO" altLang="es-CO" sz="1800" b="0" i="0" u="none" strike="noStrike" cap="none" normalizeH="0" baseline="0" dirty="0">
                        <a:ln>
                          <a:noFill/>
                        </a:ln>
                        <a:solidFill>
                          <a:schemeClr val="tx1"/>
                        </a:solidFill>
                        <a:effectLst/>
                        <a:latin typeface="Arial Narrow" panose="020B0606020202030204" pitchFamily="34"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718836467"/>
                  </a:ext>
                </a:extLst>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275. ¿Recibió ingresos y/o rentas líquidas pasivas en Entidades Controladas del Exterior (ECE) por rentas de capital provenientes de la Comunidad Andina (CAN) o de un país con convenio para evitar la doble tributación?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latin typeface="Arial Narrow" panose="020B0606020202030204" pitchFamily="34" charset="0"/>
                      </a:endParaRPr>
                    </a:p>
                  </a:txBody>
                  <a:tcPr/>
                </a:tc>
                <a:extLst>
                  <a:ext uri="{0D108BD9-81ED-4DB2-BD59-A6C34878D82A}">
                    <a16:rowId xmlns:a16="http://schemas.microsoft.com/office/drawing/2014/main" val="372284713"/>
                  </a:ext>
                </a:extLst>
              </a:tr>
              <a:tr h="370840">
                <a:tc>
                  <a:txBody>
                    <a:bodyPr/>
                    <a:lstStyle/>
                    <a:p>
                      <a:pPr lvl="2"/>
                      <a:r>
                        <a:rPr lang="es-ES">
                          <a:latin typeface="Arial Narrow" panose="020B0606020202030204" pitchFamily="34" charset="0"/>
                        </a:rPr>
                        <a:t>Sí</a:t>
                      </a:r>
                      <a:endParaRPr lang="es-CO" dirty="0">
                        <a:latin typeface="Arial Narrow" panose="020B0606020202030204" pitchFamily="34" charset="0"/>
                      </a:endParaRPr>
                    </a:p>
                  </a:txBody>
                  <a:tcPr>
                    <a:lnL w="190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2"/>
                      <a:r>
                        <a:rPr lang="es-ES">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33151307"/>
                  </a:ext>
                </a:extLst>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277. ¿Recibió ingresos y/o rentas líquidas pasivas de ECE por rentas no laborales provenientes de la CAN o de un país con convenio para evitar la doble tributación?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latin typeface="Arial Narrow" panose="020B0606020202030204" pitchFamily="34" charset="0"/>
                      </a:endParaRPr>
                    </a:p>
                  </a:txBody>
                  <a:tcPr/>
                </a:tc>
                <a:extLst>
                  <a:ext uri="{0D108BD9-81ED-4DB2-BD59-A6C34878D82A}">
                    <a16:rowId xmlns:a16="http://schemas.microsoft.com/office/drawing/2014/main" val="4096463074"/>
                  </a:ext>
                </a:extLst>
              </a:tr>
              <a:tr h="370840">
                <a:tc>
                  <a:txBody>
                    <a:bodyPr/>
                    <a:lstStyle/>
                    <a:p>
                      <a:pPr lvl="2"/>
                      <a:r>
                        <a:rPr lang="es-ES">
                          <a:latin typeface="Arial Narrow" panose="020B0606020202030204" pitchFamily="34" charset="0"/>
                        </a:rPr>
                        <a:t>Sí</a:t>
                      </a:r>
                      <a:endParaRPr lang="es-CO" dirty="0">
                        <a:latin typeface="Arial Narrow" panose="020B0606020202030204" pitchFamily="34" charset="0"/>
                      </a:endParaRPr>
                    </a:p>
                  </a:txBody>
                  <a:tcPr>
                    <a:lnL w="190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2"/>
                      <a:r>
                        <a:rPr lang="es-ES">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92134051"/>
                  </a:ext>
                </a:extLst>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279. ¿Recibió gastos de representación como magistrado de los tribunales, como fiscal o procurador judicial delegado ante los tribunales o como juez de la República?</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latin typeface="Arial Narrow" panose="020B0606020202030204" pitchFamily="34" charset="0"/>
                      </a:endParaRPr>
                    </a:p>
                  </a:txBody>
                  <a:tcPr/>
                </a:tc>
                <a:extLst>
                  <a:ext uri="{0D108BD9-81ED-4DB2-BD59-A6C34878D82A}">
                    <a16:rowId xmlns:a16="http://schemas.microsoft.com/office/drawing/2014/main" val="377350056"/>
                  </a:ext>
                </a:extLst>
              </a:tr>
              <a:tr h="370840">
                <a:tc>
                  <a:txBody>
                    <a:bodyPr/>
                    <a:lstStyle/>
                    <a:p>
                      <a:pPr lvl="2"/>
                      <a:r>
                        <a:rPr lang="es-ES">
                          <a:latin typeface="Arial Narrow" panose="020B0606020202030204" pitchFamily="34" charset="0"/>
                        </a:rPr>
                        <a:t>Sí</a:t>
                      </a:r>
                      <a:endParaRPr lang="es-CO" dirty="0">
                        <a:latin typeface="Arial Narrow" panose="020B0606020202030204" pitchFamily="34" charset="0"/>
                      </a:endParaRPr>
                    </a:p>
                  </a:txBody>
                  <a:tcPr>
                    <a:lnL w="190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2"/>
                      <a:r>
                        <a:rPr lang="es-ES">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3132270"/>
                  </a:ext>
                </a:extLst>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s-CO" sz="1800" b="0" i="0" u="none" strike="noStrike" cap="none" normalizeH="0" baseline="0" dirty="0">
                          <a:ln>
                            <a:noFill/>
                          </a:ln>
                          <a:solidFill>
                            <a:schemeClr val="tx1"/>
                          </a:solidFill>
                          <a:effectLst/>
                          <a:latin typeface="Arial Narrow" panose="020B0606020202030204" pitchFamily="34" charset="0"/>
                        </a:rPr>
                        <a:t>282. ¿Recibió ingresos por rentas de trabajo de la CAN o por un convenio para evitar la doble tributación?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s-CO"/>
                    </a:p>
                  </a:txBody>
                  <a:tcPr/>
                </a:tc>
                <a:tc hMerge="1">
                  <a:txBody>
                    <a:bodyPr/>
                    <a:lstStyle/>
                    <a:p>
                      <a:endParaRPr lang="es-CO" dirty="0">
                        <a:latin typeface="Arial Narrow" panose="020B0606020202030204" pitchFamily="34" charset="0"/>
                      </a:endParaRPr>
                    </a:p>
                  </a:txBody>
                  <a:tcPr/>
                </a:tc>
                <a:extLst>
                  <a:ext uri="{0D108BD9-81ED-4DB2-BD59-A6C34878D82A}">
                    <a16:rowId xmlns:a16="http://schemas.microsoft.com/office/drawing/2014/main" val="133734377"/>
                  </a:ext>
                </a:extLst>
              </a:tr>
              <a:tr h="370840">
                <a:tc>
                  <a:txBody>
                    <a:bodyPr/>
                    <a:lstStyle/>
                    <a:p>
                      <a:pPr lvl="2"/>
                      <a:r>
                        <a:rPr lang="es-ES">
                          <a:latin typeface="Arial Narrow" panose="020B0606020202030204" pitchFamily="34" charset="0"/>
                        </a:rPr>
                        <a:t>Sí</a:t>
                      </a:r>
                      <a:endParaRPr lang="es-CO" dirty="0">
                        <a:latin typeface="Arial Narrow" panose="020B0606020202030204" pitchFamily="34" charset="0"/>
                      </a:endParaRPr>
                    </a:p>
                  </a:txBody>
                  <a:tcPr>
                    <a:lnL w="19050" cap="flat" cmpd="sng" algn="ctr">
                      <a:solidFill>
                        <a:schemeClr val="tx1"/>
                      </a:solidFill>
                      <a:prstDash val="solid"/>
                      <a:round/>
                      <a:headEnd type="none" w="med" len="med"/>
                      <a:tailEnd type="none" w="med" len="med"/>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lvl="2"/>
                      <a:r>
                        <a:rPr lang="es-ES">
                          <a:latin typeface="Arial Narrow" panose="020B0606020202030204" pitchFamily="34" charset="0"/>
                        </a:rPr>
                        <a:t>No</a:t>
                      </a:r>
                      <a:endParaRPr lang="es-CO" dirty="0">
                        <a:latin typeface="Arial Narrow" panose="020B0606020202030204" pitchFamily="34" charset="0"/>
                      </a:endParaRPr>
                    </a:p>
                  </a:txBody>
                  <a:tcP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s-CO" dirty="0">
                        <a:latin typeface="Arial Narrow" panose="020B0606020202030204" pitchFamily="34" charset="0"/>
                      </a:endParaRPr>
                    </a:p>
                  </a:txBody>
                  <a:tcPr>
                    <a:lnL w="12700" cmpd="sng">
                      <a:noFill/>
                    </a:lnL>
                    <a:lnR w="19050" cap="flat" cmpd="sng" algn="ctr">
                      <a:solidFill>
                        <a:schemeClr val="tx1"/>
                      </a:solid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11883725"/>
                  </a:ext>
                </a:extLst>
              </a:tr>
            </a:tbl>
          </a:graphicData>
        </a:graphic>
      </p:graphicFrame>
      <p:sp>
        <p:nvSpPr>
          <p:cNvPr id="4" name="Elipse 3">
            <a:extLst>
              <a:ext uri="{FF2B5EF4-FFF2-40B4-BE49-F238E27FC236}">
                <a16:creationId xmlns:a16="http://schemas.microsoft.com/office/drawing/2014/main" id="{E2E0D01D-7990-40E1-948B-E1E123DE5FE8}"/>
              </a:ext>
            </a:extLst>
          </p:cNvPr>
          <p:cNvSpPr/>
          <p:nvPr/>
        </p:nvSpPr>
        <p:spPr>
          <a:xfrm>
            <a:off x="4076646" y="1476401"/>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Elipse 5">
            <a:extLst>
              <a:ext uri="{FF2B5EF4-FFF2-40B4-BE49-F238E27FC236}">
                <a16:creationId xmlns:a16="http://schemas.microsoft.com/office/drawing/2014/main" id="{6B1444BB-5A77-4A07-8252-E06F76374E24}"/>
              </a:ext>
            </a:extLst>
          </p:cNvPr>
          <p:cNvSpPr/>
          <p:nvPr/>
        </p:nvSpPr>
        <p:spPr>
          <a:xfrm>
            <a:off x="1240971" y="3232480"/>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Elipse 7">
            <a:extLst>
              <a:ext uri="{FF2B5EF4-FFF2-40B4-BE49-F238E27FC236}">
                <a16:creationId xmlns:a16="http://schemas.microsoft.com/office/drawing/2014/main" id="{FB57415E-728E-4E98-8AE6-ECFEF6BC44F3}"/>
              </a:ext>
            </a:extLst>
          </p:cNvPr>
          <p:cNvSpPr/>
          <p:nvPr/>
        </p:nvSpPr>
        <p:spPr>
          <a:xfrm>
            <a:off x="1240971" y="4246407"/>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Elipse 9">
            <a:extLst>
              <a:ext uri="{FF2B5EF4-FFF2-40B4-BE49-F238E27FC236}">
                <a16:creationId xmlns:a16="http://schemas.microsoft.com/office/drawing/2014/main" id="{7D13B787-7C5B-4E70-948C-0DC7996B57E3}"/>
              </a:ext>
            </a:extLst>
          </p:cNvPr>
          <p:cNvSpPr/>
          <p:nvPr/>
        </p:nvSpPr>
        <p:spPr>
          <a:xfrm>
            <a:off x="1240971" y="5269659"/>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Elipse 11">
            <a:extLst>
              <a:ext uri="{FF2B5EF4-FFF2-40B4-BE49-F238E27FC236}">
                <a16:creationId xmlns:a16="http://schemas.microsoft.com/office/drawing/2014/main" id="{D8F67EF1-684A-4DEB-A345-427CE2D4E0FB}"/>
              </a:ext>
            </a:extLst>
          </p:cNvPr>
          <p:cNvSpPr/>
          <p:nvPr/>
        </p:nvSpPr>
        <p:spPr>
          <a:xfrm>
            <a:off x="1240971" y="6000558"/>
            <a:ext cx="186612" cy="19594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16" name="Grupo 15">
            <a:extLst>
              <a:ext uri="{FF2B5EF4-FFF2-40B4-BE49-F238E27FC236}">
                <a16:creationId xmlns:a16="http://schemas.microsoft.com/office/drawing/2014/main" id="{88F98935-5DA6-486C-A3C0-EA9999BED773}"/>
              </a:ext>
            </a:extLst>
          </p:cNvPr>
          <p:cNvGrpSpPr/>
          <p:nvPr/>
        </p:nvGrpSpPr>
        <p:grpSpPr>
          <a:xfrm>
            <a:off x="1240458" y="1500919"/>
            <a:ext cx="186612" cy="195942"/>
            <a:chOff x="1231640" y="821095"/>
            <a:chExt cx="186612" cy="195942"/>
          </a:xfrm>
        </p:grpSpPr>
        <p:sp>
          <p:nvSpPr>
            <p:cNvPr id="17" name="Elipse 16">
              <a:extLst>
                <a:ext uri="{FF2B5EF4-FFF2-40B4-BE49-F238E27FC236}">
                  <a16:creationId xmlns:a16="http://schemas.microsoft.com/office/drawing/2014/main" id="{FA67765A-0F19-4F91-9AA5-47926F17FD77}"/>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Elipse 17">
              <a:extLst>
                <a:ext uri="{FF2B5EF4-FFF2-40B4-BE49-F238E27FC236}">
                  <a16:creationId xmlns:a16="http://schemas.microsoft.com/office/drawing/2014/main" id="{73B4E475-87DB-43C2-A6CE-93065B671FAF}"/>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grpSp>
        <p:nvGrpSpPr>
          <p:cNvPr id="19" name="Grupo 18">
            <a:extLst>
              <a:ext uri="{FF2B5EF4-FFF2-40B4-BE49-F238E27FC236}">
                <a16:creationId xmlns:a16="http://schemas.microsoft.com/office/drawing/2014/main" id="{1EFC1835-D2BD-4908-A46B-D4AF61940C99}"/>
              </a:ext>
            </a:extLst>
          </p:cNvPr>
          <p:cNvGrpSpPr/>
          <p:nvPr/>
        </p:nvGrpSpPr>
        <p:grpSpPr>
          <a:xfrm>
            <a:off x="4110789" y="3242005"/>
            <a:ext cx="186612" cy="195942"/>
            <a:chOff x="1231640" y="821095"/>
            <a:chExt cx="186612" cy="195942"/>
          </a:xfrm>
        </p:grpSpPr>
        <p:sp>
          <p:nvSpPr>
            <p:cNvPr id="20" name="Elipse 19">
              <a:extLst>
                <a:ext uri="{FF2B5EF4-FFF2-40B4-BE49-F238E27FC236}">
                  <a16:creationId xmlns:a16="http://schemas.microsoft.com/office/drawing/2014/main" id="{E57E9CDD-280A-4A6C-BFEA-76C99A472711}"/>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Elipse 20">
              <a:extLst>
                <a:ext uri="{FF2B5EF4-FFF2-40B4-BE49-F238E27FC236}">
                  <a16:creationId xmlns:a16="http://schemas.microsoft.com/office/drawing/2014/main" id="{5C0FFACF-7C24-4607-AFB3-33F1BC966801}"/>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grpSp>
        <p:nvGrpSpPr>
          <p:cNvPr id="22" name="Grupo 21">
            <a:extLst>
              <a:ext uri="{FF2B5EF4-FFF2-40B4-BE49-F238E27FC236}">
                <a16:creationId xmlns:a16="http://schemas.microsoft.com/office/drawing/2014/main" id="{34CAD155-1A29-4ABD-90B0-891B9E14E0D6}"/>
              </a:ext>
            </a:extLst>
          </p:cNvPr>
          <p:cNvGrpSpPr/>
          <p:nvPr/>
        </p:nvGrpSpPr>
        <p:grpSpPr>
          <a:xfrm>
            <a:off x="4110789" y="4251655"/>
            <a:ext cx="186612" cy="195942"/>
            <a:chOff x="1231640" y="821095"/>
            <a:chExt cx="186612" cy="195942"/>
          </a:xfrm>
        </p:grpSpPr>
        <p:sp>
          <p:nvSpPr>
            <p:cNvPr id="23" name="Elipse 22">
              <a:extLst>
                <a:ext uri="{FF2B5EF4-FFF2-40B4-BE49-F238E27FC236}">
                  <a16:creationId xmlns:a16="http://schemas.microsoft.com/office/drawing/2014/main" id="{85F0BA88-3E39-4B62-AAE6-49338569A384}"/>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Elipse 23">
              <a:extLst>
                <a:ext uri="{FF2B5EF4-FFF2-40B4-BE49-F238E27FC236}">
                  <a16:creationId xmlns:a16="http://schemas.microsoft.com/office/drawing/2014/main" id="{8B8AD3A3-4A0E-4F42-AEC3-2528A6E24FA2}"/>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grpSp>
        <p:nvGrpSpPr>
          <p:cNvPr id="25" name="Grupo 24">
            <a:extLst>
              <a:ext uri="{FF2B5EF4-FFF2-40B4-BE49-F238E27FC236}">
                <a16:creationId xmlns:a16="http://schemas.microsoft.com/office/drawing/2014/main" id="{F5472612-15C7-4F94-BF2E-2A5DD24C4B5F}"/>
              </a:ext>
            </a:extLst>
          </p:cNvPr>
          <p:cNvGrpSpPr/>
          <p:nvPr/>
        </p:nvGrpSpPr>
        <p:grpSpPr>
          <a:xfrm>
            <a:off x="4110789" y="5251780"/>
            <a:ext cx="186612" cy="195942"/>
            <a:chOff x="1231640" y="821095"/>
            <a:chExt cx="186612" cy="195942"/>
          </a:xfrm>
        </p:grpSpPr>
        <p:sp>
          <p:nvSpPr>
            <p:cNvPr id="26" name="Elipse 25">
              <a:extLst>
                <a:ext uri="{FF2B5EF4-FFF2-40B4-BE49-F238E27FC236}">
                  <a16:creationId xmlns:a16="http://schemas.microsoft.com/office/drawing/2014/main" id="{7406F6F8-D78C-40DC-8F49-CDC9D38C483F}"/>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Elipse 26">
              <a:extLst>
                <a:ext uri="{FF2B5EF4-FFF2-40B4-BE49-F238E27FC236}">
                  <a16:creationId xmlns:a16="http://schemas.microsoft.com/office/drawing/2014/main" id="{B52E37BB-6719-4CE9-B1C0-C5AA41C8331A}"/>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grpSp>
        <p:nvGrpSpPr>
          <p:cNvPr id="28" name="Grupo 27">
            <a:extLst>
              <a:ext uri="{FF2B5EF4-FFF2-40B4-BE49-F238E27FC236}">
                <a16:creationId xmlns:a16="http://schemas.microsoft.com/office/drawing/2014/main" id="{46A87C5B-9A43-4E1B-8BD0-2BAC6FF99372}"/>
              </a:ext>
            </a:extLst>
          </p:cNvPr>
          <p:cNvGrpSpPr/>
          <p:nvPr/>
        </p:nvGrpSpPr>
        <p:grpSpPr>
          <a:xfrm>
            <a:off x="4120314" y="5994730"/>
            <a:ext cx="186612" cy="195942"/>
            <a:chOff x="1231640" y="821095"/>
            <a:chExt cx="186612" cy="195942"/>
          </a:xfrm>
        </p:grpSpPr>
        <p:sp>
          <p:nvSpPr>
            <p:cNvPr id="29" name="Elipse 28">
              <a:extLst>
                <a:ext uri="{FF2B5EF4-FFF2-40B4-BE49-F238E27FC236}">
                  <a16:creationId xmlns:a16="http://schemas.microsoft.com/office/drawing/2014/main" id="{AA8AF867-47BE-4A93-ADC9-02E014BCCB7C}"/>
                </a:ext>
              </a:extLst>
            </p:cNvPr>
            <p:cNvSpPr/>
            <p:nvPr/>
          </p:nvSpPr>
          <p:spPr>
            <a:xfrm>
              <a:off x="1231640" y="821095"/>
              <a:ext cx="186612" cy="19594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Elipse 29">
              <a:extLst>
                <a:ext uri="{FF2B5EF4-FFF2-40B4-BE49-F238E27FC236}">
                  <a16:creationId xmlns:a16="http://schemas.microsoft.com/office/drawing/2014/main" id="{57FA039C-2796-41BA-8083-4223ECE5E8EE}"/>
                </a:ext>
              </a:extLst>
            </p:cNvPr>
            <p:cNvSpPr/>
            <p:nvPr/>
          </p:nvSpPr>
          <p:spPr>
            <a:xfrm>
              <a:off x="1262035" y="858419"/>
              <a:ext cx="121297" cy="12129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sp>
        <p:nvSpPr>
          <p:cNvPr id="31" name="CuadroTexto 30">
            <a:extLst>
              <a:ext uri="{FF2B5EF4-FFF2-40B4-BE49-F238E27FC236}">
                <a16:creationId xmlns:a16="http://schemas.microsoft.com/office/drawing/2014/main" id="{CBA7AE5C-227D-4762-AFA0-2983BBC4F0D8}"/>
              </a:ext>
            </a:extLst>
          </p:cNvPr>
          <p:cNvSpPr txBox="1"/>
          <p:nvPr/>
        </p:nvSpPr>
        <p:spPr>
          <a:xfrm>
            <a:off x="10941799" y="115966"/>
            <a:ext cx="973393" cy="400110"/>
          </a:xfrm>
          <a:prstGeom prst="rect">
            <a:avLst/>
          </a:prstGeom>
          <a:solidFill>
            <a:srgbClr val="009900"/>
          </a:solidFill>
          <a:ln w="38100">
            <a:solidFill>
              <a:schemeClr val="tx1"/>
            </a:solidFill>
          </a:ln>
        </p:spPr>
        <p:txBody>
          <a:bodyPr wrap="square" rtlCol="0">
            <a:spAutoFit/>
          </a:bodyPr>
          <a:lstStyle/>
          <a:p>
            <a:pPr algn="ctr"/>
            <a:r>
              <a:rPr lang="es-ES" sz="2000" b="1" dirty="0">
                <a:solidFill>
                  <a:srgbClr val="FFFF00"/>
                </a:solidFill>
                <a:latin typeface="Arial Rounded"/>
              </a:rPr>
              <a:t>F.210</a:t>
            </a:r>
            <a:endParaRPr lang="es-CO" sz="2000" b="1" dirty="0">
              <a:solidFill>
                <a:srgbClr val="FFFF00"/>
              </a:solidFill>
              <a:latin typeface="Arial Rounded"/>
            </a:endParaRPr>
          </a:p>
        </p:txBody>
      </p:sp>
      <p:pic>
        <p:nvPicPr>
          <p:cNvPr id="5" name="Imagen 4">
            <a:extLst>
              <a:ext uri="{FF2B5EF4-FFF2-40B4-BE49-F238E27FC236}">
                <a16:creationId xmlns:a16="http://schemas.microsoft.com/office/drawing/2014/main" id="{97A1126E-9D23-4910-17CA-857AA6484178}"/>
              </a:ext>
            </a:extLst>
          </p:cNvPr>
          <p:cNvPicPr>
            <a:picLocks noChangeAspect="1"/>
          </p:cNvPicPr>
          <p:nvPr/>
        </p:nvPicPr>
        <p:blipFill>
          <a:blip r:embed="rId2"/>
          <a:stretch>
            <a:fillRect/>
          </a:stretch>
        </p:blipFill>
        <p:spPr>
          <a:xfrm>
            <a:off x="10681604" y="6391680"/>
            <a:ext cx="1510396" cy="446954"/>
          </a:xfrm>
          <a:prstGeom prst="rect">
            <a:avLst/>
          </a:prstGeom>
        </p:spPr>
      </p:pic>
    </p:spTree>
    <p:extLst>
      <p:ext uri="{BB962C8B-B14F-4D97-AF65-F5344CB8AC3E}">
        <p14:creationId xmlns:p14="http://schemas.microsoft.com/office/powerpoint/2010/main" val="154080718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2160</TotalTime>
  <Words>6545</Words>
  <Application>Microsoft Office PowerPoint</Application>
  <PresentationFormat>Panorámica</PresentationFormat>
  <Paragraphs>503</Paragraphs>
  <Slides>40</Slides>
  <Notes>2</Notes>
  <HiddenSlides>0</HiddenSlides>
  <MMClips>0</MMClips>
  <ScaleCrop>false</ScaleCrop>
  <HeadingPairs>
    <vt:vector size="6" baseType="variant">
      <vt:variant>
        <vt:lpstr>Fuentes usadas</vt:lpstr>
      </vt:variant>
      <vt:variant>
        <vt:i4>16</vt:i4>
      </vt:variant>
      <vt:variant>
        <vt:lpstr>Tema</vt:lpstr>
      </vt:variant>
      <vt:variant>
        <vt:i4>1</vt:i4>
      </vt:variant>
      <vt:variant>
        <vt:lpstr>Títulos de diapositiva</vt:lpstr>
      </vt:variant>
      <vt:variant>
        <vt:i4>40</vt:i4>
      </vt:variant>
    </vt:vector>
  </HeadingPairs>
  <TitlesOfParts>
    <vt:vector size="57" baseType="lpstr">
      <vt:lpstr>Abadi</vt:lpstr>
      <vt:lpstr>Algerian</vt:lpstr>
      <vt:lpstr>Amasis MT Pro Black</vt:lpstr>
      <vt:lpstr>Arial</vt:lpstr>
      <vt:lpstr>Arial Black</vt:lpstr>
      <vt:lpstr>Arial Narrow</vt:lpstr>
      <vt:lpstr>Arial Rounded</vt:lpstr>
      <vt:lpstr>Arial Rounded MT Bold</vt:lpstr>
      <vt:lpstr>Calibri</vt:lpstr>
      <vt:lpstr>Calibri Light</vt:lpstr>
      <vt:lpstr>Dubai</vt:lpstr>
      <vt:lpstr>Open Sans ExtraBold</vt:lpstr>
      <vt:lpstr>Open Sans Medium</vt:lpstr>
      <vt:lpstr>Roboto Condensed</vt:lpstr>
      <vt:lpstr>Tahoma</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RENTAS EXENTAS Y DEDUCCIONES IMPUTABLES &lt;Art. 1.2.1.20.3 DUT 1625/2016, modificado por el Decreto 2231 de 2023&gt;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“Reporte de Conciliación Fiscal Anexo Formularios 110/ 210” FORMATOS 2516 v.5 y 2517v.4</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Windows</dc:creator>
  <cp:lastModifiedBy>Grupo ACB Consultores y Asesores SAS</cp:lastModifiedBy>
  <cp:revision>230</cp:revision>
  <dcterms:created xsi:type="dcterms:W3CDTF">2020-05-14T20:44:48Z</dcterms:created>
  <dcterms:modified xsi:type="dcterms:W3CDTF">2026-07-24T12:29:30Z</dcterms:modified>
</cp:coreProperties>
</file>