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2" r:id="rId3"/>
    <p:sldId id="344" r:id="rId4"/>
    <p:sldId id="343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iana Aparicio Serna" initials="VAS" lastIdx="3" clrIdx="0">
    <p:extLst>
      <p:ext uri="{19B8F6BF-5375-455C-9EA6-DF929625EA0E}">
        <p15:presenceInfo xmlns:p15="http://schemas.microsoft.com/office/powerpoint/2012/main" userId="Viviana Aparicio Ser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FD6A"/>
    <a:srgbClr val="BEFF5E"/>
    <a:srgbClr val="FBBB25"/>
    <a:srgbClr val="4666FF"/>
    <a:srgbClr val="199BD8"/>
    <a:srgbClr val="44A3DB"/>
    <a:srgbClr val="009A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5" autoAdjust="0"/>
    <p:restoredTop sz="96272"/>
  </p:normalViewPr>
  <p:slideViewPr>
    <p:cSldViewPr snapToGrid="0">
      <p:cViewPr varScale="1">
        <p:scale>
          <a:sx n="112" d="100"/>
          <a:sy n="112" d="100"/>
        </p:scale>
        <p:origin x="108" y="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0842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608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798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514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3651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01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8128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743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517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98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5779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E1741-DE50-48BB-ACAE-D65358F98F7E}" type="datetimeFigureOut">
              <a:rPr lang="es-CO" smtClean="0"/>
              <a:t>23/07/2026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3C561-05B6-49AF-8333-7B905558B3B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8118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572B0389-6BF9-A540-BE1A-C70AC200E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1F629C6C-944F-ED4F-8EBC-6FC1688E74B2}"/>
              </a:ext>
            </a:extLst>
          </p:cNvPr>
          <p:cNvSpPr txBox="1"/>
          <p:nvPr/>
        </p:nvSpPr>
        <p:spPr>
          <a:xfrm>
            <a:off x="975754" y="3704406"/>
            <a:ext cx="67289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s-CO" sz="2800" b="1" kern="100" dirty="0">
                <a:solidFill>
                  <a:schemeClr val="bg1"/>
                </a:solidFill>
                <a:effectLst/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Transacciones especializadas y procedimiento – Renta AG25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0401FA6D-CC46-074C-AC8E-0FB8EBAF8444}"/>
              </a:ext>
            </a:extLst>
          </p:cNvPr>
          <p:cNvSpPr txBox="1"/>
          <p:nvPr/>
        </p:nvSpPr>
        <p:spPr>
          <a:xfrm>
            <a:off x="1127563" y="5586458"/>
            <a:ext cx="52286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rgbClr val="BEFF5E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Conferencista: </a:t>
            </a:r>
            <a:r>
              <a:rPr lang="es-CO" sz="1600" b="1" kern="100" dirty="0">
                <a:solidFill>
                  <a:schemeClr val="bg1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David Riascos Vargas</a:t>
            </a:r>
            <a:endParaRPr lang="es-CO" sz="1600" kern="100" dirty="0">
              <a:solidFill>
                <a:schemeClr val="bg1"/>
              </a:solidFill>
              <a:effectLst/>
              <a:latin typeface="Open Sans Medium" pitchFamily="2" charset="0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D647195-66EB-5648-B525-42FB8CE00079}"/>
              </a:ext>
            </a:extLst>
          </p:cNvPr>
          <p:cNvSpPr txBox="1"/>
          <p:nvPr/>
        </p:nvSpPr>
        <p:spPr>
          <a:xfrm>
            <a:off x="1127563" y="5966953"/>
            <a:ext cx="52286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rgbClr val="BAFD6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Fecha de grabación: </a:t>
            </a:r>
            <a:r>
              <a:rPr lang="es-CO" sz="1600" b="1" kern="100" dirty="0">
                <a:solidFill>
                  <a:schemeClr val="bg1"/>
                </a:solidFill>
                <a:latin typeface="Open Sans Medium" pitchFamily="2" charset="0"/>
                <a:ea typeface="Open Sans ExtraBold" pitchFamily="2" charset="0"/>
                <a:cs typeface="Open Sans ExtraBold" pitchFamily="2" charset="0"/>
              </a:rPr>
              <a:t>2</a:t>
            </a:r>
            <a:endParaRPr lang="es-CO" sz="1600" kern="100" dirty="0">
              <a:solidFill>
                <a:schemeClr val="bg1"/>
              </a:solidFill>
              <a:effectLst/>
              <a:latin typeface="Open Sans Medium" pitchFamily="2" charset="0"/>
              <a:ea typeface="Open Sans Medium" pitchFamily="2" charset="0"/>
              <a:cs typeface="Open Sans Medium" pitchFamily="2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26BE90E-4232-6942-A2AC-A6316B24CFDD}"/>
              </a:ext>
            </a:extLst>
          </p:cNvPr>
          <p:cNvSpPr/>
          <p:nvPr/>
        </p:nvSpPr>
        <p:spPr>
          <a:xfrm rot="5400000">
            <a:off x="821585" y="5902152"/>
            <a:ext cx="566235" cy="45720"/>
          </a:xfrm>
          <a:prstGeom prst="rect">
            <a:avLst/>
          </a:prstGeom>
          <a:solidFill>
            <a:srgbClr val="BEFF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n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01066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33B8B-10C6-C812-0BCF-C38CBB178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B5AA858-43D6-B675-8ECA-1FFBF606D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39DC186-2D14-53E6-3A09-53DA1E5E6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DD7716B7-685B-2848-C413-690204BA6CDD}"/>
              </a:ext>
            </a:extLst>
          </p:cNvPr>
          <p:cNvSpPr/>
          <p:nvPr/>
        </p:nvSpPr>
        <p:spPr>
          <a:xfrm>
            <a:off x="3583037" y="1786995"/>
            <a:ext cx="8151763" cy="3513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Errores Frecuentes de Contribuyentes y Asesores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CDD1DBDC-D32D-B4BD-4B5C-6FBE7B0E3BA8}"/>
              </a:ext>
            </a:extLst>
          </p:cNvPr>
          <p:cNvSpPr/>
          <p:nvPr/>
        </p:nvSpPr>
        <p:spPr>
          <a:xfrm>
            <a:off x="3583037" y="2342049"/>
            <a:ext cx="8608963" cy="171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70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Estos errores son recurrentes en la práctica tributaria y pueden derivar en sanciones, mayores impuestos o pérdida de beneficios fiscales: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5C144837-5C18-FCE4-3F3D-B4498208D4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25155" y="2746155"/>
            <a:ext cx="168622" cy="168622"/>
          </a:xfrm>
          <a:prstGeom prst="rect">
            <a:avLst/>
          </a:prstGeom>
        </p:spPr>
      </p:pic>
      <p:sp>
        <p:nvSpPr>
          <p:cNvPr id="10" name="Text 2">
            <a:extLst>
              <a:ext uri="{FF2B5EF4-FFF2-40B4-BE49-F238E27FC236}">
                <a16:creationId xmlns:a16="http://schemas.microsoft.com/office/drawing/2014/main" id="{C9BB09EF-B1DE-CAAD-351E-27811EFAB86C}"/>
              </a:ext>
            </a:extLst>
          </p:cNvPr>
          <p:cNvSpPr/>
          <p:nvPr/>
        </p:nvSpPr>
        <p:spPr>
          <a:xfrm>
            <a:off x="3948335" y="2742694"/>
            <a:ext cx="3573438" cy="175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No declarar por tener saldo a favor previo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8041BB96-E584-8526-D6D5-B32FF7CB4D34}"/>
              </a:ext>
            </a:extLst>
          </p:cNvPr>
          <p:cNvSpPr/>
          <p:nvPr/>
        </p:nvSpPr>
        <p:spPr>
          <a:xfrm>
            <a:off x="3948335" y="3020184"/>
            <a:ext cx="3573438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70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Tener un saldo a favor en una declaración anterior </a:t>
            </a:r>
            <a:r>
              <a:rPr lang="en-US" sz="8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no exonera</a:t>
            </a: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de la obligación formal de declarar. El incumplimiento genera sanción por no declarar del </a:t>
            </a:r>
            <a:r>
              <a:rPr lang="en-US" sz="8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20% de los ingresos brutos</a:t>
            </a: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del año (Art. 643 E.T.).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749F656B-4087-CA7B-F11D-6F4A7FF8E40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25155" y="3741740"/>
            <a:ext cx="168622" cy="168622"/>
          </a:xfrm>
          <a:prstGeom prst="rect">
            <a:avLst/>
          </a:prstGeom>
        </p:spPr>
      </p:pic>
      <p:sp>
        <p:nvSpPr>
          <p:cNvPr id="17" name="Text 4">
            <a:extLst>
              <a:ext uri="{FF2B5EF4-FFF2-40B4-BE49-F238E27FC236}">
                <a16:creationId xmlns:a16="http://schemas.microsoft.com/office/drawing/2014/main" id="{6C0D25F2-ED4B-8E1E-E015-51D7D5D241C9}"/>
              </a:ext>
            </a:extLst>
          </p:cNvPr>
          <p:cNvSpPr/>
          <p:nvPr/>
        </p:nvSpPr>
        <p:spPr>
          <a:xfrm>
            <a:off x="3948335" y="3738280"/>
            <a:ext cx="3573438" cy="175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Omitir el arrastre de anticipos de renta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5">
            <a:extLst>
              <a:ext uri="{FF2B5EF4-FFF2-40B4-BE49-F238E27FC236}">
                <a16:creationId xmlns:a16="http://schemas.microsoft.com/office/drawing/2014/main" id="{FD26384B-83F9-CE62-8ED6-0F0753A5625E}"/>
              </a:ext>
            </a:extLst>
          </p:cNvPr>
          <p:cNvSpPr/>
          <p:nvPr/>
        </p:nvSpPr>
        <p:spPr>
          <a:xfrm>
            <a:off x="3948335" y="4015770"/>
            <a:ext cx="357343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70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El anticipo liquidado en la declaración del año anterior debe </a:t>
            </a:r>
            <a:r>
              <a:rPr lang="en-US" sz="8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arrastrarse como descuento</a:t>
            </a: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en la declaración del año gravable siguiente. Omitirlo genera un mayor impuesto a cargo y puede derivar en intereses de mora indebidos.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Image 2" descr="preencoded.png">
            <a:extLst>
              <a:ext uri="{FF2B5EF4-FFF2-40B4-BE49-F238E27FC236}">
                <a16:creationId xmlns:a16="http://schemas.microsoft.com/office/drawing/2014/main" id="{F9C5DFD1-4510-88B8-A5D0-DBA96E5D09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25155" y="4908776"/>
            <a:ext cx="168622" cy="168622"/>
          </a:xfrm>
          <a:prstGeom prst="rect">
            <a:avLst/>
          </a:prstGeom>
        </p:spPr>
      </p:pic>
      <p:sp>
        <p:nvSpPr>
          <p:cNvPr id="23" name="Text 6">
            <a:extLst>
              <a:ext uri="{FF2B5EF4-FFF2-40B4-BE49-F238E27FC236}">
                <a16:creationId xmlns:a16="http://schemas.microsoft.com/office/drawing/2014/main" id="{21CAE9D6-5138-FD22-DC0E-1C9463B13A28}"/>
              </a:ext>
            </a:extLst>
          </p:cNvPr>
          <p:cNvSpPr/>
          <p:nvPr/>
        </p:nvSpPr>
        <p:spPr>
          <a:xfrm>
            <a:off x="3948335" y="4905316"/>
            <a:ext cx="3573438" cy="175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Confundir préstamos con ingresos no gravados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617F0AD1-9976-16B7-D759-6F1A8E417D9A}"/>
              </a:ext>
            </a:extLst>
          </p:cNvPr>
          <p:cNvSpPr/>
          <p:nvPr/>
        </p:nvSpPr>
        <p:spPr>
          <a:xfrm>
            <a:off x="3948335" y="5182806"/>
            <a:ext cx="357343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27000"/>
              </a:lnSpc>
              <a:buNone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Los préstamos bancarios o entre particulares </a:t>
            </a:r>
            <a:r>
              <a:rPr lang="en-US" sz="8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no son ingreso gravable</a:t>
            </a: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, pero deben estar respaldados por contrato con fecha cierta y condiciones comerciales. Sin soporte, la DIAN los puede recaracterizar como ingreso omitido.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Shape 8">
            <a:extLst>
              <a:ext uri="{FF2B5EF4-FFF2-40B4-BE49-F238E27FC236}">
                <a16:creationId xmlns:a16="http://schemas.microsoft.com/office/drawing/2014/main" id="{AAE9BBA9-7184-5D57-73B9-2583D9FECF84}"/>
              </a:ext>
            </a:extLst>
          </p:cNvPr>
          <p:cNvSpPr/>
          <p:nvPr/>
        </p:nvSpPr>
        <p:spPr>
          <a:xfrm>
            <a:off x="7800826" y="2742694"/>
            <a:ext cx="3938736" cy="1506810"/>
          </a:xfrm>
          <a:prstGeom prst="roundRect">
            <a:avLst>
              <a:gd name="adj" fmla="val 6715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39328DA9-A438-CB73-1D79-5B19C04A7331}"/>
              </a:ext>
            </a:extLst>
          </p:cNvPr>
          <p:cNvSpPr/>
          <p:nvPr/>
        </p:nvSpPr>
        <p:spPr>
          <a:xfrm>
            <a:off x="7913191" y="2855060"/>
            <a:ext cx="3714006" cy="1803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Twemoji Mozilla" pitchFamily="34" charset="-122"/>
                <a:cs typeface="Arial" panose="020B0604020202020204" pitchFamily="34" charset="0"/>
              </a:rPr>
              <a:t>✅</a:t>
            </a: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 Lista de Verificación Rápida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7BCA097C-63E8-EEAA-90DA-CBD3D2C67B8C}"/>
              </a:ext>
            </a:extLst>
          </p:cNvPr>
          <p:cNvSpPr/>
          <p:nvPr/>
        </p:nvSpPr>
        <p:spPr>
          <a:xfrm>
            <a:off x="7913191" y="3137312"/>
            <a:ext cx="3714006" cy="9998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172720" indent="-172720" algn="l">
              <a:lnSpc>
                <a:spcPct val="127000"/>
              </a:lnSpc>
              <a:buSzPct val="100000"/>
              <a:buChar char="•"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¿Se verificaron todos los agentes de retención?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2720" algn="l">
              <a:lnSpc>
                <a:spcPct val="127000"/>
              </a:lnSpc>
              <a:buSzPct val="100000"/>
              <a:buChar char="•"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¿Se conciliaron extractos bancarios vs ingresos?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2720" algn="l">
              <a:lnSpc>
                <a:spcPct val="127000"/>
              </a:lnSpc>
              <a:buSzPct val="100000"/>
              <a:buChar char="•"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¿Se incluyeron todos los activos en el patrimonio?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2720" algn="l">
              <a:lnSpc>
                <a:spcPct val="127000"/>
              </a:lnSpc>
              <a:buSzPct val="100000"/>
              <a:buChar char="•"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¿Los gastos deducibles tienen factura electrónica válida?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2720" indent="-172720" algn="l">
              <a:lnSpc>
                <a:spcPct val="127000"/>
              </a:lnSpc>
              <a:buSzPct val="100000"/>
              <a:buChar char="•"/>
            </a:pPr>
            <a:r>
              <a:rPr lang="en-US" sz="8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¿Se liquidó correctamente el anticipo de renta 2026?</a:t>
            </a:r>
            <a:endParaRPr lang="en-US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410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40EAD-9318-EDC2-A2F3-0BB4B8329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51DBD72-8109-A012-E125-E030B344E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E5DB817-E382-27D5-48CF-B724EDBB9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7C80D866-7CA9-865D-6162-8DF20337F72F}"/>
              </a:ext>
            </a:extLst>
          </p:cNvPr>
          <p:cNvSpPr/>
          <p:nvPr/>
        </p:nvSpPr>
        <p:spPr>
          <a:xfrm>
            <a:off x="3171642" y="1587918"/>
            <a:ext cx="8151763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Estrategia de Blindaje Tributario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AFC7EE52-104E-2DF9-1D16-01BD8D60E351}"/>
              </a:ext>
            </a:extLst>
          </p:cNvPr>
          <p:cNvSpPr/>
          <p:nvPr/>
        </p:nvSpPr>
        <p:spPr>
          <a:xfrm>
            <a:off x="3171642" y="1843754"/>
            <a:ext cx="8608963" cy="743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Una declaración sólida no solo es matemáticamente correcta: debe ser </a:t>
            </a:r>
            <a:r>
              <a:rPr lang="en-US" sz="4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probatoriamente blindada</a:t>
            </a: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. Siga estos tres pasos para garantizar la firmeza de su declaración: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2C3C3196-E3A8-8E7F-9D01-4A49515D2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642" y="1952919"/>
            <a:ext cx="8151763" cy="3578423"/>
          </a:xfrm>
          <a:prstGeom prst="rect">
            <a:avLst/>
          </a:prstGeom>
        </p:spPr>
      </p:pic>
      <p:sp>
        <p:nvSpPr>
          <p:cNvPr id="10" name="Text 2">
            <a:extLst>
              <a:ext uri="{FF2B5EF4-FFF2-40B4-BE49-F238E27FC236}">
                <a16:creationId xmlns:a16="http://schemas.microsoft.com/office/drawing/2014/main" id="{B2E40081-9114-A81C-B035-896A648B1B48}"/>
              </a:ext>
            </a:extLst>
          </p:cNvPr>
          <p:cNvSpPr/>
          <p:nvPr/>
        </p:nvSpPr>
        <p:spPr>
          <a:xfrm>
            <a:off x="4554475" y="4590325"/>
            <a:ext cx="1428936" cy="220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Conciliación</a:t>
            </a: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02E486CB-49BF-0BE3-EF57-195E740259B9}"/>
              </a:ext>
            </a:extLst>
          </p:cNvPr>
          <p:cNvSpPr/>
          <p:nvPr/>
        </p:nvSpPr>
        <p:spPr>
          <a:xfrm>
            <a:off x="4554475" y="4873953"/>
            <a:ext cx="1428936" cy="2649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78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Exógena vs extractos bancarios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F91ADCFF-E87E-BB21-3B72-BC48920DE541}"/>
              </a:ext>
            </a:extLst>
          </p:cNvPr>
          <p:cNvSpPr/>
          <p:nvPr/>
        </p:nvSpPr>
        <p:spPr>
          <a:xfrm>
            <a:off x="8566487" y="4535366"/>
            <a:ext cx="1428935" cy="220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Conservación</a:t>
            </a: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7BF5FA24-80F8-D430-0C00-7F508857EA28}"/>
              </a:ext>
            </a:extLst>
          </p:cNvPr>
          <p:cNvSpPr/>
          <p:nvPr/>
        </p:nvSpPr>
        <p:spPr>
          <a:xfrm>
            <a:off x="8566487" y="4818994"/>
            <a:ext cx="1428935" cy="2649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78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Archivo probatorio 3 a 5 años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BC30D4D5-06B7-7910-AF03-8186C2E32E2D}"/>
              </a:ext>
            </a:extLst>
          </p:cNvPr>
          <p:cNvSpPr/>
          <p:nvPr/>
        </p:nvSpPr>
        <p:spPr>
          <a:xfrm>
            <a:off x="6572258" y="2328170"/>
            <a:ext cx="1428936" cy="2208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ct val="104000"/>
              </a:lnSpc>
              <a:buNone/>
            </a:pPr>
            <a:r>
              <a:rPr lang="en-US" sz="135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Verificación</a:t>
            </a: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7">
            <a:extLst>
              <a:ext uri="{FF2B5EF4-FFF2-40B4-BE49-F238E27FC236}">
                <a16:creationId xmlns:a16="http://schemas.microsoft.com/office/drawing/2014/main" id="{CFFE1021-31FA-081E-C8DD-E9CC0D6CAB3D}"/>
              </a:ext>
            </a:extLst>
          </p:cNvPr>
          <p:cNvSpPr/>
          <p:nvPr/>
        </p:nvSpPr>
        <p:spPr>
          <a:xfrm>
            <a:off x="6572258" y="2611798"/>
            <a:ext cx="1428936" cy="26498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lnSpc>
                <a:spcPct val="78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Facturas electrónicas en DIAN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8">
            <a:extLst>
              <a:ext uri="{FF2B5EF4-FFF2-40B4-BE49-F238E27FC236}">
                <a16:creationId xmlns:a16="http://schemas.microsoft.com/office/drawing/2014/main" id="{16ABEF5E-BF8F-9645-19CB-B7CB860858CF}"/>
              </a:ext>
            </a:extLst>
          </p:cNvPr>
          <p:cNvSpPr/>
          <p:nvPr/>
        </p:nvSpPr>
        <p:spPr>
          <a:xfrm>
            <a:off x="3171642" y="5597125"/>
            <a:ext cx="4000277" cy="968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6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Firmeza de la Declaración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9">
            <a:extLst>
              <a:ext uri="{FF2B5EF4-FFF2-40B4-BE49-F238E27FC236}">
                <a16:creationId xmlns:a16="http://schemas.microsoft.com/office/drawing/2014/main" id="{8373B8E5-0F8B-2F10-1566-D41FD1B95B46}"/>
              </a:ext>
            </a:extLst>
          </p:cNvPr>
          <p:cNvSpPr/>
          <p:nvPr/>
        </p:nvSpPr>
        <p:spPr>
          <a:xfrm>
            <a:off x="3171642" y="5724968"/>
            <a:ext cx="4000277" cy="14867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El término de firmeza general es de </a:t>
            </a:r>
            <a:r>
              <a:rPr lang="en-US" sz="4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3 años</a:t>
            </a: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desde el vencimiento del plazo para declarar (Art. 714 E.T.). Se extiende a </a:t>
            </a:r>
            <a:r>
              <a:rPr lang="en-US" sz="4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5 años</a:t>
            </a: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cuando existen activos omitidos, rentas líquidas gravables inexactas o pasivos inexistentes. En operaciones con paraísos fiscales, el término es de </a:t>
            </a:r>
            <a:r>
              <a:rPr lang="en-US" sz="4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6 años</a:t>
            </a: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.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10">
            <a:extLst>
              <a:ext uri="{FF2B5EF4-FFF2-40B4-BE49-F238E27FC236}">
                <a16:creationId xmlns:a16="http://schemas.microsoft.com/office/drawing/2014/main" id="{C80E1A69-161B-A227-4F54-F912E111CA5B}"/>
              </a:ext>
            </a:extLst>
          </p:cNvPr>
          <p:cNvSpPr/>
          <p:nvPr/>
        </p:nvSpPr>
        <p:spPr>
          <a:xfrm>
            <a:off x="7327890" y="5597125"/>
            <a:ext cx="4000277" cy="968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6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Archivo Mínimo Requerido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11">
            <a:extLst>
              <a:ext uri="{FF2B5EF4-FFF2-40B4-BE49-F238E27FC236}">
                <a16:creationId xmlns:a16="http://schemas.microsoft.com/office/drawing/2014/main" id="{32BFD7CB-CA28-EDA6-B9EB-B28602EDF6D9}"/>
              </a:ext>
            </a:extLst>
          </p:cNvPr>
          <p:cNvSpPr/>
          <p:nvPr/>
        </p:nvSpPr>
        <p:spPr>
          <a:xfrm>
            <a:off x="7327890" y="5724968"/>
            <a:ext cx="4000277" cy="4148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91440" indent="-91440" algn="l">
              <a:lnSpc>
                <a:spcPct val="100000"/>
              </a:lnSpc>
              <a:buSzPct val="100000"/>
              <a:buChar char="•"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Certificados de retención en la fuente de todos los pagadores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l">
              <a:lnSpc>
                <a:spcPct val="100000"/>
              </a:lnSpc>
              <a:buSzPct val="100000"/>
              <a:buChar char="•"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Extractos bancarios de todas las cuentas del año gravable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l">
              <a:lnSpc>
                <a:spcPct val="100000"/>
              </a:lnSpc>
              <a:buSzPct val="100000"/>
              <a:buChar char="•"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Facturas electrónicas de costos y gastos deducidos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l">
              <a:lnSpc>
                <a:spcPct val="100000"/>
              </a:lnSpc>
              <a:buSzPct val="100000"/>
              <a:buChar char="•"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Contratos de préstamos, arriendos o servicios relevantes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l">
              <a:lnSpc>
                <a:spcPct val="100000"/>
              </a:lnSpc>
              <a:buSzPct val="100000"/>
              <a:buChar char="•"/>
            </a:pPr>
            <a:r>
              <a:rPr lang="en-US" sz="4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Soporte del costo de adquisición de activos (incluye criptos)</a:t>
            </a:r>
            <a:endParaRPr lang="en-US" sz="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561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DCCAE-4DA1-F78A-770B-1D7D15092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DF2DD96-CB9D-9FEF-41AD-FC1DD3C33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40908A9-2A79-D656-B001-8CE3CD38C3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12FAE207-14B5-CE64-A479-112E1D754F7F}"/>
              </a:ext>
            </a:extLst>
          </p:cNvPr>
          <p:cNvSpPr/>
          <p:nvPr/>
        </p:nvSpPr>
        <p:spPr>
          <a:xfrm>
            <a:off x="3376052" y="1550446"/>
            <a:ext cx="8160770" cy="7267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25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Sesión de Preguntas y Conclusiones</a:t>
            </a:r>
            <a:endParaRPr lang="en-US" sz="2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1">
            <a:extLst>
              <a:ext uri="{FF2B5EF4-FFF2-40B4-BE49-F238E27FC236}">
                <a16:creationId xmlns:a16="http://schemas.microsoft.com/office/drawing/2014/main" id="{D5B4F41E-2F10-3109-110A-F540341DB296}"/>
              </a:ext>
            </a:extLst>
          </p:cNvPr>
          <p:cNvSpPr/>
          <p:nvPr/>
        </p:nvSpPr>
        <p:spPr>
          <a:xfrm>
            <a:off x="3376051" y="2440662"/>
            <a:ext cx="45719" cy="425500"/>
          </a:xfrm>
          <a:prstGeom prst="roundRect">
            <a:avLst>
              <a:gd name="adj" fmla="val 59998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E5D84476-7F75-F781-0831-B4DC28708EC1}"/>
              </a:ext>
            </a:extLst>
          </p:cNvPr>
          <p:cNvSpPr/>
          <p:nvPr/>
        </p:nvSpPr>
        <p:spPr>
          <a:xfrm>
            <a:off x="3550478" y="2563296"/>
            <a:ext cx="8649392" cy="180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29000"/>
              </a:lnSpc>
              <a:buNone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"El cumplimiento oportuno y soportado es la mejor estrategia de planificación fiscal."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3">
            <a:extLst>
              <a:ext uri="{FF2B5EF4-FFF2-40B4-BE49-F238E27FC236}">
                <a16:creationId xmlns:a16="http://schemas.microsoft.com/office/drawing/2014/main" id="{3DBA52C8-9085-DFAD-79F2-B6387A6DB6F9}"/>
              </a:ext>
            </a:extLst>
          </p:cNvPr>
          <p:cNvSpPr/>
          <p:nvPr/>
        </p:nvSpPr>
        <p:spPr>
          <a:xfrm>
            <a:off x="3376052" y="2988796"/>
            <a:ext cx="8160770" cy="2629495"/>
          </a:xfrm>
          <a:prstGeom prst="roundRect">
            <a:avLst>
              <a:gd name="adj" fmla="val 3980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4">
            <a:extLst>
              <a:ext uri="{FF2B5EF4-FFF2-40B4-BE49-F238E27FC236}">
                <a16:creationId xmlns:a16="http://schemas.microsoft.com/office/drawing/2014/main" id="{0AEDCC26-4FE7-7E8C-0088-3525E0843F88}"/>
              </a:ext>
            </a:extLst>
          </p:cNvPr>
          <p:cNvSpPr/>
          <p:nvPr/>
        </p:nvSpPr>
        <p:spPr>
          <a:xfrm>
            <a:off x="3376052" y="2988796"/>
            <a:ext cx="8160770" cy="1314748"/>
          </a:xfrm>
          <a:prstGeom prst="rect">
            <a:avLst/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073FDA66-7EFD-6AFA-AB2F-D12D2A071F0B}"/>
              </a:ext>
            </a:extLst>
          </p:cNvPr>
          <p:cNvSpPr/>
          <p:nvPr/>
        </p:nvSpPr>
        <p:spPr>
          <a:xfrm>
            <a:off x="3492286" y="3105030"/>
            <a:ext cx="7759070" cy="1816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Recuerde los Pilares Clave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6">
            <a:extLst>
              <a:ext uri="{FF2B5EF4-FFF2-40B4-BE49-F238E27FC236}">
                <a16:creationId xmlns:a16="http://schemas.microsoft.com/office/drawing/2014/main" id="{2DA1DD1C-52F8-D08F-E2EB-14A4ABE29273}"/>
              </a:ext>
            </a:extLst>
          </p:cNvPr>
          <p:cNvSpPr/>
          <p:nvPr/>
        </p:nvSpPr>
        <p:spPr>
          <a:xfrm>
            <a:off x="3492286" y="3352085"/>
            <a:ext cx="7759070" cy="83522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Declare todos los activos, incluidos criptos y cuentas en el exterior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Concilie sus ingresos con la información exógena antes de declarar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Aproveche los beneficios fiscales dentro de los límites legales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Conserve el archivo probatorio durante el término de firmeza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7">
            <a:extLst>
              <a:ext uri="{FF2B5EF4-FFF2-40B4-BE49-F238E27FC236}">
                <a16:creationId xmlns:a16="http://schemas.microsoft.com/office/drawing/2014/main" id="{52CF96D7-ECA9-6140-2552-D5CC658150F4}"/>
              </a:ext>
            </a:extLst>
          </p:cNvPr>
          <p:cNvSpPr/>
          <p:nvPr/>
        </p:nvSpPr>
        <p:spPr>
          <a:xfrm>
            <a:off x="3376052" y="4303543"/>
            <a:ext cx="8160770" cy="1314748"/>
          </a:xfrm>
          <a:prstGeom prst="rect">
            <a:avLst/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8">
            <a:extLst>
              <a:ext uri="{FF2B5EF4-FFF2-40B4-BE49-F238E27FC236}">
                <a16:creationId xmlns:a16="http://schemas.microsoft.com/office/drawing/2014/main" id="{33D70F2A-544E-FF2F-477C-F832229FE085}"/>
              </a:ext>
            </a:extLst>
          </p:cNvPr>
          <p:cNvSpPr/>
          <p:nvPr/>
        </p:nvSpPr>
        <p:spPr>
          <a:xfrm>
            <a:off x="3376052" y="4303543"/>
            <a:ext cx="8160770" cy="14288"/>
          </a:xfrm>
          <a:prstGeom prst="roundRect">
            <a:avLst>
              <a:gd name="adj" fmla="val 732534"/>
            </a:avLst>
          </a:prstGeom>
          <a:solidFill>
            <a:srgbClr val="B4CCE3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9">
            <a:extLst>
              <a:ext uri="{FF2B5EF4-FFF2-40B4-BE49-F238E27FC236}">
                <a16:creationId xmlns:a16="http://schemas.microsoft.com/office/drawing/2014/main" id="{1FFCDC50-4B2D-E943-7542-5D46A3EDFEBB}"/>
              </a:ext>
            </a:extLst>
          </p:cNvPr>
          <p:cNvSpPr/>
          <p:nvPr/>
        </p:nvSpPr>
        <p:spPr>
          <a:xfrm>
            <a:off x="3492286" y="4419778"/>
            <a:ext cx="7759070" cy="1816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1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Próximos Pasos Recomendados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10">
            <a:extLst>
              <a:ext uri="{FF2B5EF4-FFF2-40B4-BE49-F238E27FC236}">
                <a16:creationId xmlns:a16="http://schemas.microsoft.com/office/drawing/2014/main" id="{FC764342-67EE-427F-7688-86F1BE7D92B4}"/>
              </a:ext>
            </a:extLst>
          </p:cNvPr>
          <p:cNvSpPr/>
          <p:nvPr/>
        </p:nvSpPr>
        <p:spPr>
          <a:xfrm>
            <a:off x="3492286" y="4666833"/>
            <a:ext cx="7759070" cy="83522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Conciliar información exógena reportada por terceros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Revisar la procedencia de cada renta exenta y deducción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l">
              <a:lnSpc>
                <a:spcPct val="129000"/>
              </a:lnSpc>
              <a:buSzPct val="100000"/>
              <a:buChar char="•"/>
            </a:pPr>
            <a:r>
              <a:rPr lang="en-US" sz="9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Presentar la declaración dentro de los plazos del Decreto reglamentario 2025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Shape 11">
            <a:extLst>
              <a:ext uri="{FF2B5EF4-FFF2-40B4-BE49-F238E27FC236}">
                <a16:creationId xmlns:a16="http://schemas.microsoft.com/office/drawing/2014/main" id="{23B70C14-6194-8B8D-9568-A2E7B4FC9F64}"/>
              </a:ext>
            </a:extLst>
          </p:cNvPr>
          <p:cNvSpPr/>
          <p:nvPr/>
        </p:nvSpPr>
        <p:spPr>
          <a:xfrm>
            <a:off x="3376052" y="5740925"/>
            <a:ext cx="1725787" cy="206948"/>
          </a:xfrm>
          <a:prstGeom prst="roundRect">
            <a:avLst>
              <a:gd name="adj" fmla="val 47417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12">
            <a:extLst>
              <a:ext uri="{FF2B5EF4-FFF2-40B4-BE49-F238E27FC236}">
                <a16:creationId xmlns:a16="http://schemas.microsoft.com/office/drawing/2014/main" id="{13342B13-A11C-A287-61EF-CEB15CEE09FA}"/>
              </a:ext>
            </a:extLst>
          </p:cNvPr>
          <p:cNvSpPr/>
          <p:nvPr/>
        </p:nvSpPr>
        <p:spPr>
          <a:xfrm>
            <a:off x="3445778" y="5775751"/>
            <a:ext cx="3463435" cy="106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96000"/>
              </a:lnSpc>
              <a:buNone/>
            </a:pPr>
            <a:r>
              <a:rPr lang="en-US" sz="70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¡GRACIAS POR SU PARTICIPACIÓN!</a:t>
            </a:r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863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3518C47-4E49-8B42-A54D-2DFD3D2C4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6210ADD-D971-B448-9DDB-BF1E51F0F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79" name="Text 0">
            <a:extLst>
              <a:ext uri="{FF2B5EF4-FFF2-40B4-BE49-F238E27FC236}">
                <a16:creationId xmlns:a16="http://schemas.microsoft.com/office/drawing/2014/main" id="{AD569BC8-A306-66A8-B72A-97FC2F6F0570}"/>
              </a:ext>
            </a:extLst>
          </p:cNvPr>
          <p:cNvSpPr/>
          <p:nvPr/>
        </p:nvSpPr>
        <p:spPr>
          <a:xfrm>
            <a:off x="3102586" y="1952645"/>
            <a:ext cx="815176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Residencia Fiscal para Personas Naturales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5" name="Image 0" descr="preencoded.png">
            <a:extLst>
              <a:ext uri="{FF2B5EF4-FFF2-40B4-BE49-F238E27FC236}">
                <a16:creationId xmlns:a16="http://schemas.microsoft.com/office/drawing/2014/main" id="{1AE47E30-342C-2949-FD05-592EE659156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02586" y="2916307"/>
            <a:ext cx="2634555" cy="2718643"/>
          </a:xfrm>
          <a:prstGeom prst="rect">
            <a:avLst/>
          </a:prstGeom>
        </p:spPr>
      </p:pic>
      <p:sp>
        <p:nvSpPr>
          <p:cNvPr id="87" name="Text 3">
            <a:extLst>
              <a:ext uri="{FF2B5EF4-FFF2-40B4-BE49-F238E27FC236}">
                <a16:creationId xmlns:a16="http://schemas.microsoft.com/office/drawing/2014/main" id="{35997A7B-F7B7-768B-C380-E6CEE448BF29}"/>
              </a:ext>
            </a:extLst>
          </p:cNvPr>
          <p:cNvSpPr/>
          <p:nvPr/>
        </p:nvSpPr>
        <p:spPr>
          <a:xfrm>
            <a:off x="3297997" y="3054569"/>
            <a:ext cx="2300883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Regla de los 183 Días (Art. 10 E.T.)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 4">
            <a:extLst>
              <a:ext uri="{FF2B5EF4-FFF2-40B4-BE49-F238E27FC236}">
                <a16:creationId xmlns:a16="http://schemas.microsoft.com/office/drawing/2014/main" id="{D875A9C8-172A-DCD5-8DBA-C61551035D14}"/>
              </a:ext>
            </a:extLst>
          </p:cNvPr>
          <p:cNvSpPr/>
          <p:nvPr/>
        </p:nvSpPr>
        <p:spPr>
          <a:xfrm>
            <a:off x="3297997" y="3516680"/>
            <a:ext cx="2300883" cy="17861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Se considera residente fiscal en Colombia la persona natural que permanezca en el país de manera continua o discontinua por más de 183 días calendario durante un período cualquiera de 365 días consecutivos. La permanencia se computa día a día, incluyendo fracciones de día, y no requiere que los días sean consecutivos.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1" name="Image 1" descr="preencoded.png">
            <a:extLst>
              <a:ext uri="{FF2B5EF4-FFF2-40B4-BE49-F238E27FC236}">
                <a16:creationId xmlns:a16="http://schemas.microsoft.com/office/drawing/2014/main" id="{E29DB900-4178-7702-80D9-3D46FFFF15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61115" y="2916307"/>
            <a:ext cx="2634630" cy="2718643"/>
          </a:xfrm>
          <a:prstGeom prst="rect">
            <a:avLst/>
          </a:prstGeom>
        </p:spPr>
      </p:pic>
      <p:sp>
        <p:nvSpPr>
          <p:cNvPr id="93" name="Text 5">
            <a:extLst>
              <a:ext uri="{FF2B5EF4-FFF2-40B4-BE49-F238E27FC236}">
                <a16:creationId xmlns:a16="http://schemas.microsoft.com/office/drawing/2014/main" id="{32D79812-A6E3-6090-406B-E9ABC55A77A8}"/>
              </a:ext>
            </a:extLst>
          </p:cNvPr>
          <p:cNvSpPr/>
          <p:nvPr/>
        </p:nvSpPr>
        <p:spPr>
          <a:xfrm>
            <a:off x="6056526" y="3054569"/>
            <a:ext cx="2300957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Criterios de Vinculación para Colombianos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 6">
            <a:extLst>
              <a:ext uri="{FF2B5EF4-FFF2-40B4-BE49-F238E27FC236}">
                <a16:creationId xmlns:a16="http://schemas.microsoft.com/office/drawing/2014/main" id="{2B6DF63B-FA19-5839-A09A-51A0E1C26615}"/>
              </a:ext>
            </a:extLst>
          </p:cNvPr>
          <p:cNvSpPr/>
          <p:nvPr/>
        </p:nvSpPr>
        <p:spPr>
          <a:xfrm>
            <a:off x="6056526" y="3516680"/>
            <a:ext cx="2300957" cy="17861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Aun sin cumplir los 183 días, un colombiano se considera residente fiscal si cumple alguno de estos criterios: (1) Su cónyuge o hijos dependientes tienen residencia fiscal en Colombia. (2) El 50% o más de sus ingresos son de fuente nacional. (3) El 50% o más de sus activos son poseídos o administrados en Colombia.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7" name="Image 2" descr="preencoded.png">
            <a:extLst>
              <a:ext uri="{FF2B5EF4-FFF2-40B4-BE49-F238E27FC236}">
                <a16:creationId xmlns:a16="http://schemas.microsoft.com/office/drawing/2014/main" id="{46BC6A15-05B4-AA44-7D84-55C9A180985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19719" y="2916307"/>
            <a:ext cx="2634555" cy="2718643"/>
          </a:xfrm>
          <a:prstGeom prst="rect">
            <a:avLst/>
          </a:prstGeom>
        </p:spPr>
      </p:pic>
      <p:sp>
        <p:nvSpPr>
          <p:cNvPr id="99" name="Text 7">
            <a:extLst>
              <a:ext uri="{FF2B5EF4-FFF2-40B4-BE49-F238E27FC236}">
                <a16:creationId xmlns:a16="http://schemas.microsoft.com/office/drawing/2014/main" id="{4B2C1F2D-5BAA-DA83-45D4-9461D2911B01}"/>
              </a:ext>
            </a:extLst>
          </p:cNvPr>
          <p:cNvSpPr/>
          <p:nvPr/>
        </p:nvSpPr>
        <p:spPr>
          <a:xfrm>
            <a:off x="8815130" y="3054569"/>
            <a:ext cx="2300883" cy="58154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Excepción: Ruptura de Residencia (Parágrafo 2, Art. 10 E.T.)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 8">
            <a:extLst>
              <a:ext uri="{FF2B5EF4-FFF2-40B4-BE49-F238E27FC236}">
                <a16:creationId xmlns:a16="http://schemas.microsoft.com/office/drawing/2014/main" id="{76DC298A-C706-018D-5A21-97728539A8EE}"/>
              </a:ext>
            </a:extLst>
          </p:cNvPr>
          <p:cNvSpPr/>
          <p:nvPr/>
        </p:nvSpPr>
        <p:spPr>
          <a:xfrm>
            <a:off x="8815130" y="3710529"/>
            <a:ext cx="2300883" cy="17861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No se aplican los criterios de vinculación si el contribuyente demuestra que el 50% o más de sus ingresos tienen su fuente en la jurisdicción del domicilio extranjero, o que el 50% o más de sus activos se encuentran poseídos en dicho domicilio. Esta excepción debe acreditarse con documentación suficiente ante la DIAN.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1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DF018-319D-10B0-6BD2-32B55439B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A522D119-FC4B-E867-FD74-BF83CDEC4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2B32ED4-051B-1E17-9C52-E1F91602B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57" name="Text 2">
            <a:extLst>
              <a:ext uri="{FF2B5EF4-FFF2-40B4-BE49-F238E27FC236}">
                <a16:creationId xmlns:a16="http://schemas.microsoft.com/office/drawing/2014/main" id="{132FFB47-EE2A-B607-B414-863DA89F51B5}"/>
              </a:ext>
            </a:extLst>
          </p:cNvPr>
          <p:cNvSpPr/>
          <p:nvPr/>
        </p:nvSpPr>
        <p:spPr>
          <a:xfrm>
            <a:off x="2803483" y="1682294"/>
            <a:ext cx="8151763" cy="381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Renta Mundial vs. Reglas de Fuente (Art. 9, 24 y 25 E.T.)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 3">
            <a:extLst>
              <a:ext uri="{FF2B5EF4-FFF2-40B4-BE49-F238E27FC236}">
                <a16:creationId xmlns:a16="http://schemas.microsoft.com/office/drawing/2014/main" id="{0BACE628-06DD-09CF-843D-159D4FC0CDF0}"/>
              </a:ext>
            </a:extLst>
          </p:cNvPr>
          <p:cNvSpPr/>
          <p:nvPr/>
        </p:nvSpPr>
        <p:spPr>
          <a:xfrm>
            <a:off x="2803483" y="2364224"/>
            <a:ext cx="3926979" cy="1907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Residentes Fiscales — Renta Mundial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 4">
            <a:extLst>
              <a:ext uri="{FF2B5EF4-FFF2-40B4-BE49-F238E27FC236}">
                <a16:creationId xmlns:a16="http://schemas.microsoft.com/office/drawing/2014/main" id="{7D932630-58A8-1620-6E2E-C04A1DCF9C0D}"/>
              </a:ext>
            </a:extLst>
          </p:cNvPr>
          <p:cNvSpPr/>
          <p:nvPr/>
        </p:nvSpPr>
        <p:spPr>
          <a:xfrm>
            <a:off x="2803483" y="2675126"/>
            <a:ext cx="3926979" cy="8835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spcAft>
                <a:spcPts val="850"/>
              </a:spcAft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Tributan sobre la totalidad de sus ingresos y patrimonio, tanto de fuente nacional como extranjera. Presentan el Formulario 210. Deben revelar cuentas, activos e inversiones en el exterior.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 5">
            <a:extLst>
              <a:ext uri="{FF2B5EF4-FFF2-40B4-BE49-F238E27FC236}">
                <a16:creationId xmlns:a16="http://schemas.microsoft.com/office/drawing/2014/main" id="{9385FF1E-7546-8FB6-43A3-642386F64670}"/>
              </a:ext>
            </a:extLst>
          </p:cNvPr>
          <p:cNvSpPr/>
          <p:nvPr/>
        </p:nvSpPr>
        <p:spPr>
          <a:xfrm>
            <a:off x="2803483" y="3678823"/>
            <a:ext cx="3926979" cy="1907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No Residentes Fiscales — Fuente Nacional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 6">
            <a:extLst>
              <a:ext uri="{FF2B5EF4-FFF2-40B4-BE49-F238E27FC236}">
                <a16:creationId xmlns:a16="http://schemas.microsoft.com/office/drawing/2014/main" id="{81621464-B34F-F881-D551-77E31FFC2419}"/>
              </a:ext>
            </a:extLst>
          </p:cNvPr>
          <p:cNvSpPr/>
          <p:nvPr/>
        </p:nvSpPr>
        <p:spPr>
          <a:xfrm>
            <a:off x="2803483" y="3989725"/>
            <a:ext cx="3926979" cy="775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Tributan ÚNICAMENTE sobre renta de fuente nacional. Presentan Formulario 110 o tributan vía retención en la fuente definitiva conforme al Art. 408 E.T. (tarifas del 15% al 35% según el tipo de ingreso).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Shape 7">
            <a:extLst>
              <a:ext uri="{FF2B5EF4-FFF2-40B4-BE49-F238E27FC236}">
                <a16:creationId xmlns:a16="http://schemas.microsoft.com/office/drawing/2014/main" id="{83459B45-8C06-0BBD-8839-ECEA16B604D1}"/>
              </a:ext>
            </a:extLst>
          </p:cNvPr>
          <p:cNvSpPr/>
          <p:nvPr/>
        </p:nvSpPr>
        <p:spPr>
          <a:xfrm>
            <a:off x="7033029" y="2379256"/>
            <a:ext cx="3926979" cy="2541910"/>
          </a:xfrm>
          <a:prstGeom prst="roundRect">
            <a:avLst>
              <a:gd name="adj" fmla="val 4323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Shape 8">
            <a:extLst>
              <a:ext uri="{FF2B5EF4-FFF2-40B4-BE49-F238E27FC236}">
                <a16:creationId xmlns:a16="http://schemas.microsoft.com/office/drawing/2014/main" id="{F43C6BCA-42AA-DB19-55E9-96867BC92D1A}"/>
              </a:ext>
            </a:extLst>
          </p:cNvPr>
          <p:cNvSpPr/>
          <p:nvPr/>
        </p:nvSpPr>
        <p:spPr>
          <a:xfrm>
            <a:off x="7033029" y="2733988"/>
            <a:ext cx="3926979" cy="7632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Shape 9">
            <a:extLst>
              <a:ext uri="{FF2B5EF4-FFF2-40B4-BE49-F238E27FC236}">
                <a16:creationId xmlns:a16="http://schemas.microsoft.com/office/drawing/2014/main" id="{299A2376-AE13-6DD8-B8EF-2C4DF398FD24}"/>
              </a:ext>
            </a:extLst>
          </p:cNvPr>
          <p:cNvSpPr/>
          <p:nvPr/>
        </p:nvSpPr>
        <p:spPr>
          <a:xfrm>
            <a:off x="7033029" y="3280187"/>
            <a:ext cx="3926979" cy="7632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Shape 10">
            <a:extLst>
              <a:ext uri="{FF2B5EF4-FFF2-40B4-BE49-F238E27FC236}">
                <a16:creationId xmlns:a16="http://schemas.microsoft.com/office/drawing/2014/main" id="{9385F9B0-78D1-DF27-B693-075C589F5CD9}"/>
              </a:ext>
            </a:extLst>
          </p:cNvPr>
          <p:cNvSpPr/>
          <p:nvPr/>
        </p:nvSpPr>
        <p:spPr>
          <a:xfrm>
            <a:off x="7033029" y="3826386"/>
            <a:ext cx="3926979" cy="7632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Shape 11">
            <a:extLst>
              <a:ext uri="{FF2B5EF4-FFF2-40B4-BE49-F238E27FC236}">
                <a16:creationId xmlns:a16="http://schemas.microsoft.com/office/drawing/2014/main" id="{B34C5F64-3DBD-0318-58EB-49C337DF43FA}"/>
              </a:ext>
            </a:extLst>
          </p:cNvPr>
          <p:cNvSpPr/>
          <p:nvPr/>
        </p:nvSpPr>
        <p:spPr>
          <a:xfrm>
            <a:off x="7033029" y="4372586"/>
            <a:ext cx="3926979" cy="7632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Shape 12">
            <a:extLst>
              <a:ext uri="{FF2B5EF4-FFF2-40B4-BE49-F238E27FC236}">
                <a16:creationId xmlns:a16="http://schemas.microsoft.com/office/drawing/2014/main" id="{F6C0DF09-402F-9D7B-24BF-A26D902EE36A}"/>
              </a:ext>
            </a:extLst>
          </p:cNvPr>
          <p:cNvSpPr/>
          <p:nvPr/>
        </p:nvSpPr>
        <p:spPr>
          <a:xfrm>
            <a:off x="7037792" y="2384019"/>
            <a:ext cx="1958727" cy="349969"/>
          </a:xfrm>
          <a:prstGeom prst="rect">
            <a:avLst/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 13">
            <a:extLst>
              <a:ext uri="{FF2B5EF4-FFF2-40B4-BE49-F238E27FC236}">
                <a16:creationId xmlns:a16="http://schemas.microsoft.com/office/drawing/2014/main" id="{60814184-583F-7590-4065-09E5EC485581}"/>
              </a:ext>
            </a:extLst>
          </p:cNvPr>
          <p:cNvSpPr/>
          <p:nvPr/>
        </p:nvSpPr>
        <p:spPr>
          <a:xfrm>
            <a:off x="7159831" y="2460888"/>
            <a:ext cx="2171849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FFFFFF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Fuente Nacional (Art. 24)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Shape 14">
            <a:extLst>
              <a:ext uri="{FF2B5EF4-FFF2-40B4-BE49-F238E27FC236}">
                <a16:creationId xmlns:a16="http://schemas.microsoft.com/office/drawing/2014/main" id="{4150F22D-E479-7329-BD3B-E512E5BB06AD}"/>
              </a:ext>
            </a:extLst>
          </p:cNvPr>
          <p:cNvSpPr/>
          <p:nvPr/>
        </p:nvSpPr>
        <p:spPr>
          <a:xfrm>
            <a:off x="8996518" y="2384019"/>
            <a:ext cx="1958727" cy="349969"/>
          </a:xfrm>
          <a:prstGeom prst="rect">
            <a:avLst/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 15">
            <a:extLst>
              <a:ext uri="{FF2B5EF4-FFF2-40B4-BE49-F238E27FC236}">
                <a16:creationId xmlns:a16="http://schemas.microsoft.com/office/drawing/2014/main" id="{DC1A50B7-56DF-5BE4-F62E-2D54461DC051}"/>
              </a:ext>
            </a:extLst>
          </p:cNvPr>
          <p:cNvSpPr/>
          <p:nvPr/>
        </p:nvSpPr>
        <p:spPr>
          <a:xfrm>
            <a:off x="9118558" y="2460888"/>
            <a:ext cx="2171849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FFFFFF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Fuente Extranjera (Art. 25)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 16">
            <a:extLst>
              <a:ext uri="{FF2B5EF4-FFF2-40B4-BE49-F238E27FC236}">
                <a16:creationId xmlns:a16="http://schemas.microsoft.com/office/drawing/2014/main" id="{B6B14867-1B97-749D-1979-DBAEBD23B14D}"/>
              </a:ext>
            </a:extLst>
          </p:cNvPr>
          <p:cNvSpPr/>
          <p:nvPr/>
        </p:nvSpPr>
        <p:spPr>
          <a:xfrm>
            <a:off x="7159831" y="2813239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Trabajo/servicios ejecutados en Colombia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 17">
            <a:extLst>
              <a:ext uri="{FF2B5EF4-FFF2-40B4-BE49-F238E27FC236}">
                <a16:creationId xmlns:a16="http://schemas.microsoft.com/office/drawing/2014/main" id="{171C4BCA-10DB-4004-C011-8F3D1AC854F6}"/>
              </a:ext>
            </a:extLst>
          </p:cNvPr>
          <p:cNvSpPr/>
          <p:nvPr/>
        </p:nvSpPr>
        <p:spPr>
          <a:xfrm>
            <a:off x="9118558" y="2813239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Servicios prestados totalmente en el exterior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 18">
            <a:extLst>
              <a:ext uri="{FF2B5EF4-FFF2-40B4-BE49-F238E27FC236}">
                <a16:creationId xmlns:a16="http://schemas.microsoft.com/office/drawing/2014/main" id="{05A95EEE-A316-EFD9-138E-8C385496A811}"/>
              </a:ext>
            </a:extLst>
          </p:cNvPr>
          <p:cNvSpPr/>
          <p:nvPr/>
        </p:nvSpPr>
        <p:spPr>
          <a:xfrm>
            <a:off x="7159831" y="3359438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Bienes ubicados en el territorio nacional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 19">
            <a:extLst>
              <a:ext uri="{FF2B5EF4-FFF2-40B4-BE49-F238E27FC236}">
                <a16:creationId xmlns:a16="http://schemas.microsoft.com/office/drawing/2014/main" id="{DED7CCFE-63C8-586B-94A0-A05C6AD57F4F}"/>
              </a:ext>
            </a:extLst>
          </p:cNvPr>
          <p:cNvSpPr/>
          <p:nvPr/>
        </p:nvSpPr>
        <p:spPr>
          <a:xfrm>
            <a:off x="9118558" y="3359438"/>
            <a:ext cx="2171849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Bienes poseídos fuera del país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 20">
            <a:extLst>
              <a:ext uri="{FF2B5EF4-FFF2-40B4-BE49-F238E27FC236}">
                <a16:creationId xmlns:a16="http://schemas.microsoft.com/office/drawing/2014/main" id="{4BF01005-AA11-C120-7AD9-6F8515298728}"/>
              </a:ext>
            </a:extLst>
          </p:cNvPr>
          <p:cNvSpPr/>
          <p:nvPr/>
        </p:nvSpPr>
        <p:spPr>
          <a:xfrm>
            <a:off x="7159831" y="3905637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Dividendos de sociedades nacionales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 21">
            <a:extLst>
              <a:ext uri="{FF2B5EF4-FFF2-40B4-BE49-F238E27FC236}">
                <a16:creationId xmlns:a16="http://schemas.microsoft.com/office/drawing/2014/main" id="{749FF301-6DA9-4D8F-7735-BC72D2F32189}"/>
              </a:ext>
            </a:extLst>
          </p:cNvPr>
          <p:cNvSpPr/>
          <p:nvPr/>
        </p:nvSpPr>
        <p:spPr>
          <a:xfrm>
            <a:off x="9118558" y="3905637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Dividendos de sociedades extranjeras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 22">
            <a:extLst>
              <a:ext uri="{FF2B5EF4-FFF2-40B4-BE49-F238E27FC236}">
                <a16:creationId xmlns:a16="http://schemas.microsoft.com/office/drawing/2014/main" id="{801A87EE-3CE2-CB53-7CFB-F760D1DCF6AB}"/>
              </a:ext>
            </a:extLst>
          </p:cNvPr>
          <p:cNvSpPr/>
          <p:nvPr/>
        </p:nvSpPr>
        <p:spPr>
          <a:xfrm>
            <a:off x="7159831" y="4451836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Arrendamientos de bienes en Colombia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 23">
            <a:extLst>
              <a:ext uri="{FF2B5EF4-FFF2-40B4-BE49-F238E27FC236}">
                <a16:creationId xmlns:a16="http://schemas.microsoft.com/office/drawing/2014/main" id="{569593B4-B370-8AD3-B184-CE8FD1EF57C3}"/>
              </a:ext>
            </a:extLst>
          </p:cNvPr>
          <p:cNvSpPr/>
          <p:nvPr/>
        </p:nvSpPr>
        <p:spPr>
          <a:xfrm>
            <a:off x="9118558" y="4451836"/>
            <a:ext cx="1714649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Rendimientos de inversiones en el exterior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Shape 24">
            <a:extLst>
              <a:ext uri="{FF2B5EF4-FFF2-40B4-BE49-F238E27FC236}">
                <a16:creationId xmlns:a16="http://schemas.microsoft.com/office/drawing/2014/main" id="{959B04ED-4E2B-FFD1-83BD-B3CDBD23E607}"/>
              </a:ext>
            </a:extLst>
          </p:cNvPr>
          <p:cNvSpPr/>
          <p:nvPr/>
        </p:nvSpPr>
        <p:spPr>
          <a:xfrm>
            <a:off x="2803483" y="5191587"/>
            <a:ext cx="8151763" cy="677019"/>
          </a:xfrm>
          <a:prstGeom prst="roundRect">
            <a:avLst>
              <a:gd name="adj" fmla="val 16233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" name="Image 0" descr="preencoded.png">
            <a:extLst>
              <a:ext uri="{FF2B5EF4-FFF2-40B4-BE49-F238E27FC236}">
                <a16:creationId xmlns:a16="http://schemas.microsoft.com/office/drawing/2014/main" id="{5F5453B7-F374-B901-6888-942BCA9ED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5522" y="5365939"/>
            <a:ext cx="152623" cy="122039"/>
          </a:xfrm>
          <a:prstGeom prst="rect">
            <a:avLst/>
          </a:prstGeom>
        </p:spPr>
      </p:pic>
      <p:sp>
        <p:nvSpPr>
          <p:cNvPr id="105" name="Text 25">
            <a:extLst>
              <a:ext uri="{FF2B5EF4-FFF2-40B4-BE49-F238E27FC236}">
                <a16:creationId xmlns:a16="http://schemas.microsoft.com/office/drawing/2014/main" id="{60802CC2-889B-97EA-24A2-1D98A230AE36}"/>
              </a:ext>
            </a:extLst>
          </p:cNvPr>
          <p:cNvSpPr/>
          <p:nvPr/>
        </p:nvSpPr>
        <p:spPr>
          <a:xfrm>
            <a:off x="3200184" y="5342275"/>
            <a:ext cx="7633022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950" dirty="0">
                <a:solidFill>
                  <a:srgbClr val="000000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correcta determinación de la residencia fiscal es el primer paso de cualquier declaración. Un error en esta calificación puede derivar en omisión de renta mundial o en doble tributación internacional.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748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332BE-9146-31A0-4DE7-01A2A9EAF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9B8FA81-033B-9871-E6F7-A953FA901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5589D7B-09EE-7F92-1B28-527EB8AE4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26D886F4-4775-63F8-98EE-6AAD56B5114A}"/>
              </a:ext>
            </a:extLst>
          </p:cNvPr>
          <p:cNvSpPr/>
          <p:nvPr/>
        </p:nvSpPr>
        <p:spPr>
          <a:xfrm>
            <a:off x="3959302" y="1960445"/>
            <a:ext cx="4722763" cy="7750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Economía Digital y Criptoactivos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0F1EDAB6-1C59-2C97-DEA9-9F602BF7E358}"/>
              </a:ext>
            </a:extLst>
          </p:cNvPr>
          <p:cNvSpPr/>
          <p:nvPr/>
        </p:nvSpPr>
        <p:spPr>
          <a:xfrm>
            <a:off x="3870005" y="2921577"/>
            <a:ext cx="2388691" cy="2533427"/>
          </a:xfrm>
          <a:prstGeom prst="roundRect">
            <a:avLst>
              <a:gd name="adj" fmla="val 7478"/>
            </a:avLst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B4022E35-FA3F-1400-83B1-9E885442638C}"/>
              </a:ext>
            </a:extLst>
          </p:cNvPr>
          <p:cNvSpPr/>
          <p:nvPr/>
        </p:nvSpPr>
        <p:spPr>
          <a:xfrm>
            <a:off x="3993979" y="3045551"/>
            <a:ext cx="2140744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Marco Legal Aplicable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6E80A5E5-0AF8-1684-BC7E-ECD2AE4315AB}"/>
              </a:ext>
            </a:extLst>
          </p:cNvPr>
          <p:cNvSpPr/>
          <p:nvPr/>
        </p:nvSpPr>
        <p:spPr>
          <a:xfrm>
            <a:off x="3993979" y="3363373"/>
            <a:ext cx="2140744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FFFFFF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Los criptoactivos son tratados como </a:t>
            </a:r>
            <a:r>
              <a:rPr lang="en-US" sz="950" b="1" dirty="0">
                <a:solidFill>
                  <a:srgbClr val="FFFFFF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activos intangibles</a:t>
            </a:r>
            <a:r>
              <a:rPr lang="en-US" sz="950" dirty="0">
                <a:solidFill>
                  <a:srgbClr val="FFFFFF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conforme al </a:t>
            </a:r>
            <a:r>
              <a:rPr lang="en-US" sz="950" b="1" dirty="0">
                <a:solidFill>
                  <a:srgbClr val="FFFFFF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Art. 60 del E.T.</a:t>
            </a:r>
            <a:r>
              <a:rPr lang="en-US" sz="950" dirty="0">
                <a:solidFill>
                  <a:srgbClr val="FFFFFF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Se declaran en el patrimonio al </a:t>
            </a:r>
            <a:r>
              <a:rPr lang="en-US" sz="950" b="1" dirty="0">
                <a:solidFill>
                  <a:srgbClr val="FFFFFF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costo de adquisición</a:t>
            </a:r>
            <a:r>
              <a:rPr lang="en-US" sz="950" dirty="0">
                <a:solidFill>
                  <a:srgbClr val="FFFFFF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en pesos colombianos, utilizando la tasa de cambio representativa del mercado (TRM) del 31 de diciembre de 2025.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BE4F4295-0DDE-CFF5-3106-785261163EDB}"/>
              </a:ext>
            </a:extLst>
          </p:cNvPr>
          <p:cNvSpPr/>
          <p:nvPr/>
        </p:nvSpPr>
        <p:spPr>
          <a:xfrm>
            <a:off x="6476729" y="3045551"/>
            <a:ext cx="2210098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Realización del Ingreso y Tratamiento Fiscal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1FDD5DAA-8141-B5CD-1128-2C02A81AC6D0}"/>
              </a:ext>
            </a:extLst>
          </p:cNvPr>
          <p:cNvSpPr/>
          <p:nvPr/>
        </p:nvSpPr>
        <p:spPr>
          <a:xfrm>
            <a:off x="6476729" y="3557222"/>
            <a:ext cx="2210098" cy="17861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El ingreso se realiza en el momento de la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venta, permuta o acto de disposición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(incluye trading y staking con contraprestación). Si el activo se mantuvo por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más de 2 años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, la utilidad se califica como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Ganancia Ocasional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con tarifa preferencial del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15%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. De lo contrario, tributa como renta ordinaria en la Cédula General.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855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FC93D-AB74-371D-29CC-C5ACCDDD6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01CA9A7D-D5B4-0A43-D768-01E002101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D700138-782A-7861-8B63-32291A4FA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6BEDC532-B8D9-D710-BDB4-82310A23175E}"/>
              </a:ext>
            </a:extLst>
          </p:cNvPr>
          <p:cNvSpPr/>
          <p:nvPr/>
        </p:nvSpPr>
        <p:spPr>
          <a:xfrm>
            <a:off x="3213682" y="2505234"/>
            <a:ext cx="815176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Billeteras Digitales y Pasarelas de Pago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1E24B3E2-2AD0-0C83-33AE-040E0F7D47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13682" y="3078818"/>
            <a:ext cx="4013895" cy="1934021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B024D769-D04F-77A4-8440-C195AD1172E2}"/>
              </a:ext>
            </a:extLst>
          </p:cNvPr>
          <p:cNvSpPr/>
          <p:nvPr/>
        </p:nvSpPr>
        <p:spPr>
          <a:xfrm>
            <a:off x="3409093" y="3217079"/>
            <a:ext cx="3680222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Nequi, Daviplata y Neobancos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A05F528F-5670-A2B1-F781-E70945FF3711}"/>
              </a:ext>
            </a:extLst>
          </p:cNvPr>
          <p:cNvSpPr/>
          <p:nvPr/>
        </p:nvSpPr>
        <p:spPr>
          <a:xfrm>
            <a:off x="3409093" y="3485342"/>
            <a:ext cx="3680222" cy="1389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El mayor riesgo es el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tránsito de dinero de terceros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a través de la cuenta personal. Aunque el dinero se devuelva de inmediato, la DIAN computa el total de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entradas brutas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como consignaciones, activando fácilmente el tope de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1.400 UVT ($69.718.600)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. Es indispensable llevar un registro de las transferencias de paso y contar con soporte contractual que las respalde.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B08CA1F8-F700-0DD4-279D-51FDFF86BF3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1550" y="3078818"/>
            <a:ext cx="4013895" cy="1934021"/>
          </a:xfrm>
          <a:prstGeom prst="rect">
            <a:avLst/>
          </a:prstGeom>
        </p:spPr>
      </p:pic>
      <p:sp>
        <p:nvSpPr>
          <p:cNvPr id="15" name="Text 5">
            <a:extLst>
              <a:ext uri="{FF2B5EF4-FFF2-40B4-BE49-F238E27FC236}">
                <a16:creationId xmlns:a16="http://schemas.microsoft.com/office/drawing/2014/main" id="{6859BF05-E295-A0E4-8500-AFCFEE22D7F7}"/>
              </a:ext>
            </a:extLst>
          </p:cNvPr>
          <p:cNvSpPr/>
          <p:nvPr/>
        </p:nvSpPr>
        <p:spPr>
          <a:xfrm>
            <a:off x="7546961" y="3217079"/>
            <a:ext cx="3680222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Pasarelas de Pago: Bold, Wompi, Stripe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6">
            <a:extLst>
              <a:ext uri="{FF2B5EF4-FFF2-40B4-BE49-F238E27FC236}">
                <a16:creationId xmlns:a16="http://schemas.microsoft.com/office/drawing/2014/main" id="{A833BC8A-61E1-5A05-CFDC-1E08A7CEF9C9}"/>
              </a:ext>
            </a:extLst>
          </p:cNvPr>
          <p:cNvSpPr/>
          <p:nvPr/>
        </p:nvSpPr>
        <p:spPr>
          <a:xfrm>
            <a:off x="7546961" y="3485342"/>
            <a:ext cx="3680222" cy="1190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Las plataformas reportan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ventas brutas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a la DIAN mediante información exógena. El asesor debe conciliar: (1) ventas brutas reportadas por la pasarela, (2) retenciones en la fuente practicadas, e (3) IVA soportado en la operación. Un descalce entre la información de la pasarela y la declaración de renta constituye una señal de alerta de alto riesgo para la DIAN.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468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1086C-E734-507E-455D-4EE5629E9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269BA045-B1C5-DB5C-BC5F-7EFBABA27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C6149E5-D310-E945-A871-61005E99A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3800FDD9-C574-F7D2-DB90-47322CD557D3}"/>
              </a:ext>
            </a:extLst>
          </p:cNvPr>
          <p:cNvSpPr/>
          <p:nvPr/>
        </p:nvSpPr>
        <p:spPr>
          <a:xfrm>
            <a:off x="3188044" y="2249156"/>
            <a:ext cx="815176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Medidas Tributarias en Apuestas Digitales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0F33AE77-568C-C7B5-2D68-6EFF108C14EF}"/>
              </a:ext>
            </a:extLst>
          </p:cNvPr>
          <p:cNvSpPr/>
          <p:nvPr/>
        </p:nvSpPr>
        <p:spPr>
          <a:xfrm>
            <a:off x="3188044" y="2946713"/>
            <a:ext cx="3924598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Calificación del Ingreso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71E25CAA-72B8-67E3-89C2-DF9F4F8ED278}"/>
              </a:ext>
            </a:extLst>
          </p:cNvPr>
          <p:cNvSpPr/>
          <p:nvPr/>
        </p:nvSpPr>
        <p:spPr>
          <a:xfrm>
            <a:off x="3188044" y="3264536"/>
            <a:ext cx="3924598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Los premios y ganancias por apuestas en línea se califican como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Ganancia Ocasional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conforme al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Art. 304 del E.T.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No se admite la deducción de pérdidas de otras apuestas para compensar la base gravable del premio.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1956F92F-8573-C3A0-DE3B-27EF4E024CD2}"/>
              </a:ext>
            </a:extLst>
          </p:cNvPr>
          <p:cNvSpPr/>
          <p:nvPr/>
        </p:nvSpPr>
        <p:spPr>
          <a:xfrm>
            <a:off x="3188044" y="4182359"/>
            <a:ext cx="3924598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Tarifa y Retención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E11B6040-01E1-F63D-CDBA-190E2B92C38A}"/>
              </a:ext>
            </a:extLst>
          </p:cNvPr>
          <p:cNvSpPr/>
          <p:nvPr/>
        </p:nvSpPr>
        <p:spPr>
          <a:xfrm>
            <a:off x="3188044" y="4500181"/>
            <a:ext cx="3924598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tarifa general de retención y gravamen es del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20%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según el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Art. 401-1 del E.T.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Las plataformas autorizadas como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BetPlay y Wplay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actúan como agentes de retención sobre la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base bruta del premio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, sin descontar el valor de la apuesta inicial.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7">
            <a:extLst>
              <a:ext uri="{FF2B5EF4-FFF2-40B4-BE49-F238E27FC236}">
                <a16:creationId xmlns:a16="http://schemas.microsoft.com/office/drawing/2014/main" id="{E0DC2F2E-0485-D7B6-E480-80220CC79BAE}"/>
              </a:ext>
            </a:extLst>
          </p:cNvPr>
          <p:cNvSpPr/>
          <p:nvPr/>
        </p:nvSpPr>
        <p:spPr>
          <a:xfrm>
            <a:off x="7419971" y="2962266"/>
            <a:ext cx="1900312" cy="2158231"/>
          </a:xfrm>
          <a:prstGeom prst="roundRect">
            <a:avLst>
              <a:gd name="adj" fmla="val 5875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8CA86252-800A-04E8-9B91-EA90A5D1F963}"/>
              </a:ext>
            </a:extLst>
          </p:cNvPr>
          <p:cNvSpPr/>
          <p:nvPr/>
        </p:nvSpPr>
        <p:spPr>
          <a:xfrm>
            <a:off x="7543945" y="3086239"/>
            <a:ext cx="1652364" cy="1986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Twemoji Mozilla" pitchFamily="34" charset="-122"/>
                <a:cs typeface="Arial" panose="020B0604020202020204" pitchFamily="34" charset="0"/>
              </a:rPr>
              <a:t>⚠️</a:t>
            </a: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 Base Bruta vs. Neta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9">
            <a:extLst>
              <a:ext uri="{FF2B5EF4-FFF2-40B4-BE49-F238E27FC236}">
                <a16:creationId xmlns:a16="http://schemas.microsoft.com/office/drawing/2014/main" id="{A374656B-D84C-2DD5-08A6-5020168C5557}"/>
              </a:ext>
            </a:extLst>
          </p:cNvPr>
          <p:cNvSpPr/>
          <p:nvPr/>
        </p:nvSpPr>
        <p:spPr>
          <a:xfrm>
            <a:off x="7543945" y="3408824"/>
            <a:ext cx="1652364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retención se aplica sobre el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valor total del premio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, no sobre la ganancia neta. El contribuyente debe declarar el ingreso bruto y llevar la retención practicada como descuento del impuesto a cargo.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10">
            <a:extLst>
              <a:ext uri="{FF2B5EF4-FFF2-40B4-BE49-F238E27FC236}">
                <a16:creationId xmlns:a16="http://schemas.microsoft.com/office/drawing/2014/main" id="{ABBF899F-C6A6-9B89-9142-2274BA2A8BF8}"/>
              </a:ext>
            </a:extLst>
          </p:cNvPr>
          <p:cNvSpPr/>
          <p:nvPr/>
        </p:nvSpPr>
        <p:spPr>
          <a:xfrm>
            <a:off x="9444257" y="2962266"/>
            <a:ext cx="1900312" cy="2158231"/>
          </a:xfrm>
          <a:prstGeom prst="roundRect">
            <a:avLst>
              <a:gd name="adj" fmla="val 5875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11">
            <a:extLst>
              <a:ext uri="{FF2B5EF4-FFF2-40B4-BE49-F238E27FC236}">
                <a16:creationId xmlns:a16="http://schemas.microsoft.com/office/drawing/2014/main" id="{6755DFAC-A243-5CD3-7DA7-E2C5353B7053}"/>
              </a:ext>
            </a:extLst>
          </p:cNvPr>
          <p:cNvSpPr/>
          <p:nvPr/>
        </p:nvSpPr>
        <p:spPr>
          <a:xfrm>
            <a:off x="9568231" y="3086239"/>
            <a:ext cx="1652364" cy="3924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Twemoji Mozilla" pitchFamily="34" charset="-122"/>
                <a:cs typeface="Arial" panose="020B0604020202020204" pitchFamily="34" charset="0"/>
              </a:rPr>
              <a:t>📋</a:t>
            </a: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 Obligación de Declarar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12">
            <a:extLst>
              <a:ext uri="{FF2B5EF4-FFF2-40B4-BE49-F238E27FC236}">
                <a16:creationId xmlns:a16="http://schemas.microsoft.com/office/drawing/2014/main" id="{0CBF7BAC-8E60-5B3E-0DEE-26D0F44B9D9B}"/>
              </a:ext>
            </a:extLst>
          </p:cNvPr>
          <p:cNvSpPr/>
          <p:nvPr/>
        </p:nvSpPr>
        <p:spPr>
          <a:xfrm>
            <a:off x="9568231" y="3602673"/>
            <a:ext cx="1652364" cy="1389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Obtener premios en plataformas no autorizadas o del exterior genera renta gravable sin retención previa, aumentando el riesgo de sanción por inexactitud.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593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D3C85-1068-0736-A11B-AFB091132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19F5301F-40A1-6D11-A30E-CF26741D0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811F929-2574-7A4B-2B0B-27ECAC295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79E4243F-3C97-61B0-A285-51D4CFC4786F}"/>
              </a:ext>
            </a:extLst>
          </p:cNvPr>
          <p:cNvSpPr/>
          <p:nvPr/>
        </p:nvSpPr>
        <p:spPr>
          <a:xfrm>
            <a:off x="3470054" y="2527135"/>
            <a:ext cx="815176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Cruces de Información y Fiscalización DIAN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1464D039-D1A1-5D4D-11E2-32662D6EBD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70054" y="3100719"/>
            <a:ext cx="310083" cy="310083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FB23D9E8-F644-F68E-0249-C4AEBD06EF5C}"/>
              </a:ext>
            </a:extLst>
          </p:cNvPr>
          <p:cNvSpPr/>
          <p:nvPr/>
        </p:nvSpPr>
        <p:spPr>
          <a:xfrm>
            <a:off x="3935141" y="3100719"/>
            <a:ext cx="2148780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Analítica de Datos y Factura Electrónica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F0C01C72-C689-637B-8DFB-A05F95751B9D}"/>
              </a:ext>
            </a:extLst>
          </p:cNvPr>
          <p:cNvSpPr/>
          <p:nvPr/>
        </p:nvSpPr>
        <p:spPr>
          <a:xfrm>
            <a:off x="3935141" y="3562830"/>
            <a:ext cx="2148780" cy="1389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DIAN procesa en tiempo real la información de facturación electrónica, cruzando ingresos declarados contra facturas emitidas y recibidas. Cualquier inconsistencia detona alertas automáticas en el sistema de gestión del riesgo.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B097AEF6-3E6C-E0E1-E756-DC7FDACB0CF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8926" y="3100719"/>
            <a:ext cx="310083" cy="310083"/>
          </a:xfrm>
          <a:prstGeom prst="rect">
            <a:avLst/>
          </a:prstGeom>
        </p:spPr>
      </p:pic>
      <p:sp>
        <p:nvSpPr>
          <p:cNvPr id="15" name="Text 5">
            <a:extLst>
              <a:ext uri="{FF2B5EF4-FFF2-40B4-BE49-F238E27FC236}">
                <a16:creationId xmlns:a16="http://schemas.microsoft.com/office/drawing/2014/main" id="{5B08ADB3-1110-2015-8FEC-11AEBC8A5A52}"/>
              </a:ext>
            </a:extLst>
          </p:cNvPr>
          <p:cNvSpPr/>
          <p:nvPr/>
        </p:nvSpPr>
        <p:spPr>
          <a:xfrm>
            <a:off x="6704014" y="3100719"/>
            <a:ext cx="2148855" cy="193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Información Exógena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6">
            <a:extLst>
              <a:ext uri="{FF2B5EF4-FFF2-40B4-BE49-F238E27FC236}">
                <a16:creationId xmlns:a16="http://schemas.microsoft.com/office/drawing/2014/main" id="{0A31E4D1-C883-DA93-7824-F9645D0EEA23}"/>
              </a:ext>
            </a:extLst>
          </p:cNvPr>
          <p:cNvSpPr/>
          <p:nvPr/>
        </p:nvSpPr>
        <p:spPr>
          <a:xfrm>
            <a:off x="6704014" y="3368981"/>
            <a:ext cx="2148855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Los formatos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1001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(pagos y retenciones),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1008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(saldos de cuentas) y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1009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(saldos de inversiones) son reportados por bancos, cooperativas y fondos, permitiendo a la DIAN validar patrimonio e ingresos sin inspección presencial.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Image 2" descr="preencoded.png">
            <a:extLst>
              <a:ext uri="{FF2B5EF4-FFF2-40B4-BE49-F238E27FC236}">
                <a16:creationId xmlns:a16="http://schemas.microsoft.com/office/drawing/2014/main" id="{115E0F0A-2588-4552-9C23-EC5A1E2AAD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07874" y="3100719"/>
            <a:ext cx="310083" cy="310083"/>
          </a:xfrm>
          <a:prstGeom prst="rect">
            <a:avLst/>
          </a:prstGeom>
        </p:spPr>
      </p:pic>
      <p:sp>
        <p:nvSpPr>
          <p:cNvPr id="21" name="Text 7">
            <a:extLst>
              <a:ext uri="{FF2B5EF4-FFF2-40B4-BE49-F238E27FC236}">
                <a16:creationId xmlns:a16="http://schemas.microsoft.com/office/drawing/2014/main" id="{926EBF8B-933E-CA4A-BB7C-2C25E4485909}"/>
              </a:ext>
            </a:extLst>
          </p:cNvPr>
          <p:cNvSpPr/>
          <p:nvPr/>
        </p:nvSpPr>
        <p:spPr>
          <a:xfrm>
            <a:off x="9472962" y="3100719"/>
            <a:ext cx="2148855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Intercambio Internacional: FATCA, CRS y CARF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8">
            <a:extLst>
              <a:ext uri="{FF2B5EF4-FFF2-40B4-BE49-F238E27FC236}">
                <a16:creationId xmlns:a16="http://schemas.microsoft.com/office/drawing/2014/main" id="{446786D5-4A4B-2E20-5F86-A4951F914305}"/>
              </a:ext>
            </a:extLst>
          </p:cNvPr>
          <p:cNvSpPr/>
          <p:nvPr/>
        </p:nvSpPr>
        <p:spPr>
          <a:xfrm>
            <a:off x="9472962" y="3562830"/>
            <a:ext cx="2148855" cy="1389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Colombia intercambia información fiscal con más de 100 jurisdicciones bajo los estándares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FATCA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(EE.UU.),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CRS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(OCDE) y el nuevo marco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CARF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para criptoactivos. Las cuentas y activos en el exterior ya no son invisibles para la autoridad tributaria.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611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8658D-A0CC-3F58-C4A2-2E56356CC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9F9670F-D2B7-77B1-0162-F4FE01600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6704956-62F6-9FC9-1193-D4D77B249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2024005D-AD71-86DD-3B6A-6DBF348DBB71}"/>
              </a:ext>
            </a:extLst>
          </p:cNvPr>
          <p:cNvSpPr/>
          <p:nvPr/>
        </p:nvSpPr>
        <p:spPr>
          <a:xfrm>
            <a:off x="3333323" y="1803507"/>
            <a:ext cx="815176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Principales Descalces Detectados por la DIAN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E09DC12A-BBF2-B392-12BB-F1529940588D}"/>
              </a:ext>
            </a:extLst>
          </p:cNvPr>
          <p:cNvSpPr/>
          <p:nvPr/>
        </p:nvSpPr>
        <p:spPr>
          <a:xfrm>
            <a:off x="3333323" y="2377090"/>
            <a:ext cx="8608963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DIAN ha identificado tres tipologías de riesgo de alta recurrencia en personas naturales: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445D5652-6110-0B25-E8BD-DA10C793D52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33323" y="2715079"/>
            <a:ext cx="2634555" cy="2896865"/>
          </a:xfrm>
          <a:prstGeom prst="rect">
            <a:avLst/>
          </a:prstGeom>
        </p:spPr>
      </p:pic>
      <p:sp>
        <p:nvSpPr>
          <p:cNvPr id="10" name="Text 4">
            <a:extLst>
              <a:ext uri="{FF2B5EF4-FFF2-40B4-BE49-F238E27FC236}">
                <a16:creationId xmlns:a16="http://schemas.microsoft.com/office/drawing/2014/main" id="{08C710F5-8DE1-83B4-FC6E-FDCAE7C7F4DE}"/>
              </a:ext>
            </a:extLst>
          </p:cNvPr>
          <p:cNvSpPr/>
          <p:nvPr/>
        </p:nvSpPr>
        <p:spPr>
          <a:xfrm>
            <a:off x="4557583" y="2799092"/>
            <a:ext cx="186035" cy="2325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45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1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5">
            <a:extLst>
              <a:ext uri="{FF2B5EF4-FFF2-40B4-BE49-F238E27FC236}">
                <a16:creationId xmlns:a16="http://schemas.microsoft.com/office/drawing/2014/main" id="{A99A6147-0CF1-0073-337F-D69931855051}"/>
              </a:ext>
            </a:extLst>
          </p:cNvPr>
          <p:cNvSpPr/>
          <p:nvPr/>
        </p:nvSpPr>
        <p:spPr>
          <a:xfrm>
            <a:off x="3471584" y="3225411"/>
            <a:ext cx="2358033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Consignaciones vs. Ingresos Declarados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BF60F15A-915A-BDBE-0BD0-B68618760A11}"/>
              </a:ext>
            </a:extLst>
          </p:cNvPr>
          <p:cNvSpPr/>
          <p:nvPr/>
        </p:nvSpPr>
        <p:spPr>
          <a:xfrm>
            <a:off x="3471584" y="3687522"/>
            <a:ext cx="2358033" cy="178616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El total de consignaciones bancarias reportado por los establecimientos financieros supera los ingresos declarados en la cédula correspondiente. Este es el cruce más frecuente y el de mayor impacto en procesos de fiscalización. Se requiere una conciliación bancaria completa y documentada.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1" descr="preencoded.png">
            <a:extLst>
              <a:ext uri="{FF2B5EF4-FFF2-40B4-BE49-F238E27FC236}">
                <a16:creationId xmlns:a16="http://schemas.microsoft.com/office/drawing/2014/main" id="{0FABF1C7-6235-8D9F-BB59-9C743916425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1852" y="2715079"/>
            <a:ext cx="2634630" cy="2896865"/>
          </a:xfrm>
          <a:prstGeom prst="rect">
            <a:avLst/>
          </a:prstGeom>
        </p:spPr>
      </p:pic>
      <p:sp>
        <p:nvSpPr>
          <p:cNvPr id="19" name="Text 7">
            <a:extLst>
              <a:ext uri="{FF2B5EF4-FFF2-40B4-BE49-F238E27FC236}">
                <a16:creationId xmlns:a16="http://schemas.microsoft.com/office/drawing/2014/main" id="{E0AE9FCD-EF5C-C80F-31DB-FBA3CED7A7DC}"/>
              </a:ext>
            </a:extLst>
          </p:cNvPr>
          <p:cNvSpPr/>
          <p:nvPr/>
        </p:nvSpPr>
        <p:spPr>
          <a:xfrm>
            <a:off x="7316112" y="2799092"/>
            <a:ext cx="186035" cy="2325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45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2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8">
            <a:extLst>
              <a:ext uri="{FF2B5EF4-FFF2-40B4-BE49-F238E27FC236}">
                <a16:creationId xmlns:a16="http://schemas.microsoft.com/office/drawing/2014/main" id="{B0829CE0-BD7F-5E36-FD8E-84008F3BC099}"/>
              </a:ext>
            </a:extLst>
          </p:cNvPr>
          <p:cNvSpPr/>
          <p:nvPr/>
        </p:nvSpPr>
        <p:spPr>
          <a:xfrm>
            <a:off x="6230113" y="3225411"/>
            <a:ext cx="2358107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Omisión de Patrimonio en Cuentas y Criptos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9">
            <a:extLst>
              <a:ext uri="{FF2B5EF4-FFF2-40B4-BE49-F238E27FC236}">
                <a16:creationId xmlns:a16="http://schemas.microsoft.com/office/drawing/2014/main" id="{4D4CE362-AACA-9982-A799-DE68EAFFF807}"/>
              </a:ext>
            </a:extLst>
          </p:cNvPr>
          <p:cNvSpPr/>
          <p:nvPr/>
        </p:nvSpPr>
        <p:spPr>
          <a:xfrm>
            <a:off x="6230113" y="3687522"/>
            <a:ext cx="2358107" cy="1389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Cuentas de ahorro con saldos superiores a lo declarado, inversiones en fondos o ETF y criptoactivos en exchanges del exterior son detectados vía información exógena, CRS y CARF. La omisión de activos configura inexactitud sancionable.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Image 2" descr="preencoded.png">
            <a:extLst>
              <a:ext uri="{FF2B5EF4-FFF2-40B4-BE49-F238E27FC236}">
                <a16:creationId xmlns:a16="http://schemas.microsoft.com/office/drawing/2014/main" id="{ECAEE49D-9C67-5CA3-B8A2-AB290165D19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0456" y="2715079"/>
            <a:ext cx="2634555" cy="2896865"/>
          </a:xfrm>
          <a:prstGeom prst="rect">
            <a:avLst/>
          </a:prstGeom>
        </p:spPr>
      </p:pic>
      <p:sp>
        <p:nvSpPr>
          <p:cNvPr id="27" name="Text 10">
            <a:extLst>
              <a:ext uri="{FF2B5EF4-FFF2-40B4-BE49-F238E27FC236}">
                <a16:creationId xmlns:a16="http://schemas.microsoft.com/office/drawing/2014/main" id="{33F541E7-D31E-07EA-7056-D3F33E2140F4}"/>
              </a:ext>
            </a:extLst>
          </p:cNvPr>
          <p:cNvSpPr/>
          <p:nvPr/>
        </p:nvSpPr>
        <p:spPr>
          <a:xfrm>
            <a:off x="10074716" y="2799092"/>
            <a:ext cx="186035" cy="2325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45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3</a:t>
            </a:r>
            <a:endParaRPr lang="en-US" sz="1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11">
            <a:extLst>
              <a:ext uri="{FF2B5EF4-FFF2-40B4-BE49-F238E27FC236}">
                <a16:creationId xmlns:a16="http://schemas.microsoft.com/office/drawing/2014/main" id="{81A8D571-5F46-2068-862B-0A73B553819E}"/>
              </a:ext>
            </a:extLst>
          </p:cNvPr>
          <p:cNvSpPr/>
          <p:nvPr/>
        </p:nvSpPr>
        <p:spPr>
          <a:xfrm>
            <a:off x="8988717" y="3225411"/>
            <a:ext cx="2358033" cy="3876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1200" dirty="0">
                <a:solidFill>
                  <a:srgbClr val="1E306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Costos y Gastos sin Factura Electrónica Válida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2">
            <a:extLst>
              <a:ext uri="{FF2B5EF4-FFF2-40B4-BE49-F238E27FC236}">
                <a16:creationId xmlns:a16="http://schemas.microsoft.com/office/drawing/2014/main" id="{D1284CD1-A8DB-57FB-9228-B8B9A2CDD79C}"/>
              </a:ext>
            </a:extLst>
          </p:cNvPr>
          <p:cNvSpPr/>
          <p:nvPr/>
        </p:nvSpPr>
        <p:spPr>
          <a:xfrm>
            <a:off x="8988717" y="3687522"/>
            <a:ext cx="2358033" cy="1389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deducción de costos y gastos en actividades independientes exige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factura electrónica con validación previa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. Los soportes en documentos equivalentes no electrónicos o facturas físicas rechazan la deducción y generan mayor impuesto a cargo.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368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538F1-C09C-C0AB-864E-E78942D32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C6AA370-608B-ABE3-3FCD-CB03C0D09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D183066-9EAD-4313-3753-82C515BC3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209" y="6139826"/>
            <a:ext cx="1510396" cy="446954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25B6A407-F426-C874-F506-DC9EFFF9D279}"/>
              </a:ext>
            </a:extLst>
          </p:cNvPr>
          <p:cNvSpPr/>
          <p:nvPr/>
        </p:nvSpPr>
        <p:spPr>
          <a:xfrm>
            <a:off x="2974399" y="1630939"/>
            <a:ext cx="8151763" cy="3875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04000"/>
              </a:lnSpc>
              <a:buNone/>
            </a:pPr>
            <a:r>
              <a:rPr lang="en-US" sz="2400" dirty="0">
                <a:solidFill>
                  <a:srgbClr val="091C53"/>
                </a:solidFill>
                <a:latin typeface="Arial" panose="020B0604020202020204" pitchFamily="34" charset="0"/>
                <a:ea typeface="Instrument Sans SemiBold" pitchFamily="34" charset="-122"/>
                <a:cs typeface="Arial" panose="020B0604020202020204" pitchFamily="34" charset="0"/>
              </a:rPr>
              <a:t>Régimen Sancionatorio Tributario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FED49B1D-BEF2-AC9B-A62C-370F2DF13BE3}"/>
              </a:ext>
            </a:extLst>
          </p:cNvPr>
          <p:cNvSpPr/>
          <p:nvPr/>
        </p:nvSpPr>
        <p:spPr>
          <a:xfrm>
            <a:off x="2974399" y="2204523"/>
            <a:ext cx="8151763" cy="396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Las sanciones se liquidan con la UVT del año de imposición. Para 2026 se proyecta una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UVT de $54.524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, elevando la </a:t>
            </a:r>
            <a:r>
              <a:rPr lang="en-US" sz="950" b="1" dirty="0">
                <a:solidFill>
                  <a:srgbClr val="1E3063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sanción mínima a $545.240 (10 UVT)</a:t>
            </a: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. Conozca las principales sanciones aplicables: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581114F6-C7B5-CE83-4946-6C1F74EDC7DC}"/>
              </a:ext>
            </a:extLst>
          </p:cNvPr>
          <p:cNvSpPr/>
          <p:nvPr/>
        </p:nvSpPr>
        <p:spPr>
          <a:xfrm>
            <a:off x="2974399" y="2740974"/>
            <a:ext cx="8151763" cy="2209577"/>
          </a:xfrm>
          <a:prstGeom prst="roundRect">
            <a:avLst>
              <a:gd name="adj" fmla="val 5053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5">
            <a:extLst>
              <a:ext uri="{FF2B5EF4-FFF2-40B4-BE49-F238E27FC236}">
                <a16:creationId xmlns:a16="http://schemas.microsoft.com/office/drawing/2014/main" id="{3AAC865F-01AD-2848-C001-31A9157D819C}"/>
              </a:ext>
            </a:extLst>
          </p:cNvPr>
          <p:cNvSpPr/>
          <p:nvPr/>
        </p:nvSpPr>
        <p:spPr>
          <a:xfrm>
            <a:off x="2974399" y="3104933"/>
            <a:ext cx="8151763" cy="7753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6">
            <a:extLst>
              <a:ext uri="{FF2B5EF4-FFF2-40B4-BE49-F238E27FC236}">
                <a16:creationId xmlns:a16="http://schemas.microsoft.com/office/drawing/2014/main" id="{5943E065-4D8F-AE0B-1D16-100D6F826435}"/>
              </a:ext>
            </a:extLst>
          </p:cNvPr>
          <p:cNvSpPr/>
          <p:nvPr/>
        </p:nvSpPr>
        <p:spPr>
          <a:xfrm>
            <a:off x="2974399" y="3664973"/>
            <a:ext cx="8151763" cy="7753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7">
            <a:extLst>
              <a:ext uri="{FF2B5EF4-FFF2-40B4-BE49-F238E27FC236}">
                <a16:creationId xmlns:a16="http://schemas.microsoft.com/office/drawing/2014/main" id="{E1FF6B76-B72B-136C-49FB-905A22AFF706}"/>
              </a:ext>
            </a:extLst>
          </p:cNvPr>
          <p:cNvSpPr/>
          <p:nvPr/>
        </p:nvSpPr>
        <p:spPr>
          <a:xfrm>
            <a:off x="2974399" y="4225014"/>
            <a:ext cx="8151763" cy="7753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hape 8">
            <a:extLst>
              <a:ext uri="{FF2B5EF4-FFF2-40B4-BE49-F238E27FC236}">
                <a16:creationId xmlns:a16="http://schemas.microsoft.com/office/drawing/2014/main" id="{1E741391-3376-9EEB-DDD4-4FD12D5FEA56}"/>
              </a:ext>
            </a:extLst>
          </p:cNvPr>
          <p:cNvSpPr/>
          <p:nvPr/>
        </p:nvSpPr>
        <p:spPr>
          <a:xfrm>
            <a:off x="2974399" y="4586592"/>
            <a:ext cx="8151763" cy="7753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9">
            <a:extLst>
              <a:ext uri="{FF2B5EF4-FFF2-40B4-BE49-F238E27FC236}">
                <a16:creationId xmlns:a16="http://schemas.microsoft.com/office/drawing/2014/main" id="{DFB69932-A0EC-286A-31FA-367E455804B0}"/>
              </a:ext>
            </a:extLst>
          </p:cNvPr>
          <p:cNvSpPr/>
          <p:nvPr/>
        </p:nvSpPr>
        <p:spPr>
          <a:xfrm>
            <a:off x="5421951" y="2740974"/>
            <a:ext cx="7753" cy="2209577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10">
            <a:extLst>
              <a:ext uri="{FF2B5EF4-FFF2-40B4-BE49-F238E27FC236}">
                <a16:creationId xmlns:a16="http://schemas.microsoft.com/office/drawing/2014/main" id="{87E44673-1211-0F3C-3C99-6A8DF594ABD0}"/>
              </a:ext>
            </a:extLst>
          </p:cNvPr>
          <p:cNvSpPr/>
          <p:nvPr/>
        </p:nvSpPr>
        <p:spPr>
          <a:xfrm>
            <a:off x="7457474" y="2740974"/>
            <a:ext cx="7753" cy="2209577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11">
            <a:extLst>
              <a:ext uri="{FF2B5EF4-FFF2-40B4-BE49-F238E27FC236}">
                <a16:creationId xmlns:a16="http://schemas.microsoft.com/office/drawing/2014/main" id="{82918664-361A-FD2A-10A1-6D07A1BEEB4B}"/>
              </a:ext>
            </a:extLst>
          </p:cNvPr>
          <p:cNvSpPr/>
          <p:nvPr/>
        </p:nvSpPr>
        <p:spPr>
          <a:xfrm>
            <a:off x="9492996" y="2740974"/>
            <a:ext cx="7753" cy="2209577"/>
          </a:xfrm>
          <a:prstGeom prst="rect">
            <a:avLst/>
          </a:prstGeom>
          <a:solidFill>
            <a:srgbClr val="000000">
              <a:alpha val="8000"/>
            </a:srgbClr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hape 12">
            <a:extLst>
              <a:ext uri="{FF2B5EF4-FFF2-40B4-BE49-F238E27FC236}">
                <a16:creationId xmlns:a16="http://schemas.microsoft.com/office/drawing/2014/main" id="{4F9A8E4A-E012-BB50-1515-E6D9291E74AF}"/>
              </a:ext>
            </a:extLst>
          </p:cNvPr>
          <p:cNvSpPr/>
          <p:nvPr/>
        </p:nvSpPr>
        <p:spPr>
          <a:xfrm>
            <a:off x="2979310" y="2745737"/>
            <a:ext cx="2442642" cy="359197"/>
          </a:xfrm>
          <a:prstGeom prst="rect">
            <a:avLst/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13">
            <a:extLst>
              <a:ext uri="{FF2B5EF4-FFF2-40B4-BE49-F238E27FC236}">
                <a16:creationId xmlns:a16="http://schemas.microsoft.com/office/drawing/2014/main" id="{027FE962-8D5D-F0FE-7C9E-17E74A764516}"/>
              </a:ext>
            </a:extLst>
          </p:cNvPr>
          <p:cNvSpPr/>
          <p:nvPr/>
        </p:nvSpPr>
        <p:spPr>
          <a:xfrm>
            <a:off x="3103284" y="2824913"/>
            <a:ext cx="2649513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b="1" dirty="0">
                <a:solidFill>
                  <a:srgbClr val="FFFFFF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Sanción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Shape 14">
            <a:extLst>
              <a:ext uri="{FF2B5EF4-FFF2-40B4-BE49-F238E27FC236}">
                <a16:creationId xmlns:a16="http://schemas.microsoft.com/office/drawing/2014/main" id="{B5ABE1D6-0E4E-A200-13FD-06F307B0B411}"/>
              </a:ext>
            </a:extLst>
          </p:cNvPr>
          <p:cNvSpPr/>
          <p:nvPr/>
        </p:nvSpPr>
        <p:spPr>
          <a:xfrm>
            <a:off x="5421951" y="2745737"/>
            <a:ext cx="2035522" cy="359197"/>
          </a:xfrm>
          <a:prstGeom prst="rect">
            <a:avLst/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5">
            <a:extLst>
              <a:ext uri="{FF2B5EF4-FFF2-40B4-BE49-F238E27FC236}">
                <a16:creationId xmlns:a16="http://schemas.microsoft.com/office/drawing/2014/main" id="{48F15DE2-5806-3822-7E43-5929A117D279}"/>
              </a:ext>
            </a:extLst>
          </p:cNvPr>
          <p:cNvSpPr/>
          <p:nvPr/>
        </p:nvSpPr>
        <p:spPr>
          <a:xfrm>
            <a:off x="5548307" y="2824913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b="1" dirty="0">
                <a:solidFill>
                  <a:srgbClr val="FFFFFF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Norma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Shape 16">
            <a:extLst>
              <a:ext uri="{FF2B5EF4-FFF2-40B4-BE49-F238E27FC236}">
                <a16:creationId xmlns:a16="http://schemas.microsoft.com/office/drawing/2014/main" id="{1F710137-37B5-F9DF-DC48-1C28489C96E4}"/>
              </a:ext>
            </a:extLst>
          </p:cNvPr>
          <p:cNvSpPr/>
          <p:nvPr/>
        </p:nvSpPr>
        <p:spPr>
          <a:xfrm>
            <a:off x="7457474" y="2745737"/>
            <a:ext cx="2035522" cy="359197"/>
          </a:xfrm>
          <a:prstGeom prst="rect">
            <a:avLst/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17">
            <a:extLst>
              <a:ext uri="{FF2B5EF4-FFF2-40B4-BE49-F238E27FC236}">
                <a16:creationId xmlns:a16="http://schemas.microsoft.com/office/drawing/2014/main" id="{46C87D35-4881-29AC-A7FE-69DA9F7A6977}"/>
              </a:ext>
            </a:extLst>
          </p:cNvPr>
          <p:cNvSpPr/>
          <p:nvPr/>
        </p:nvSpPr>
        <p:spPr>
          <a:xfrm>
            <a:off x="7583829" y="2824913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b="1" dirty="0">
                <a:solidFill>
                  <a:srgbClr val="FFFFFF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Tarifa / Cuantía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Shape 18">
            <a:extLst>
              <a:ext uri="{FF2B5EF4-FFF2-40B4-BE49-F238E27FC236}">
                <a16:creationId xmlns:a16="http://schemas.microsoft.com/office/drawing/2014/main" id="{5798EDAD-306A-97CA-B612-468F50624CCE}"/>
              </a:ext>
            </a:extLst>
          </p:cNvPr>
          <p:cNvSpPr/>
          <p:nvPr/>
        </p:nvSpPr>
        <p:spPr>
          <a:xfrm>
            <a:off x="9492996" y="2745737"/>
            <a:ext cx="1628403" cy="359197"/>
          </a:xfrm>
          <a:prstGeom prst="rect">
            <a:avLst/>
          </a:prstGeom>
          <a:solidFill>
            <a:srgbClr val="325F7B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20">
            <a:extLst>
              <a:ext uri="{FF2B5EF4-FFF2-40B4-BE49-F238E27FC236}">
                <a16:creationId xmlns:a16="http://schemas.microsoft.com/office/drawing/2014/main" id="{31E8D50D-8E5B-FC7C-16D7-A3FEE6349436}"/>
              </a:ext>
            </a:extLst>
          </p:cNvPr>
          <p:cNvSpPr/>
          <p:nvPr/>
        </p:nvSpPr>
        <p:spPr>
          <a:xfrm>
            <a:off x="3103284" y="3186491"/>
            <a:ext cx="2649513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Extemporaneidad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 21">
            <a:extLst>
              <a:ext uri="{FF2B5EF4-FFF2-40B4-BE49-F238E27FC236}">
                <a16:creationId xmlns:a16="http://schemas.microsoft.com/office/drawing/2014/main" id="{5C67ECB9-9ED9-41EB-46DC-82AFEFBF7869}"/>
              </a:ext>
            </a:extLst>
          </p:cNvPr>
          <p:cNvSpPr/>
          <p:nvPr/>
        </p:nvSpPr>
        <p:spPr>
          <a:xfrm>
            <a:off x="5548307" y="3186491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Art. 641 E.T.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 22">
            <a:extLst>
              <a:ext uri="{FF2B5EF4-FFF2-40B4-BE49-F238E27FC236}">
                <a16:creationId xmlns:a16="http://schemas.microsoft.com/office/drawing/2014/main" id="{BE9EC71E-FB2A-EE64-5DE0-B152D00638E8}"/>
              </a:ext>
            </a:extLst>
          </p:cNvPr>
          <p:cNvSpPr/>
          <p:nvPr/>
        </p:nvSpPr>
        <p:spPr>
          <a:xfrm>
            <a:off x="7583829" y="3186491"/>
            <a:ext cx="1782812" cy="396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5% por mes o fracción sobre impuesto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 24">
            <a:extLst>
              <a:ext uri="{FF2B5EF4-FFF2-40B4-BE49-F238E27FC236}">
                <a16:creationId xmlns:a16="http://schemas.microsoft.com/office/drawing/2014/main" id="{627BB512-C08B-5EFE-20FE-10827BD1F25B}"/>
              </a:ext>
            </a:extLst>
          </p:cNvPr>
          <p:cNvSpPr/>
          <p:nvPr/>
        </p:nvSpPr>
        <p:spPr>
          <a:xfrm>
            <a:off x="3103284" y="3746531"/>
            <a:ext cx="2649513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Corrección (mayor valor)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 25">
            <a:extLst>
              <a:ext uri="{FF2B5EF4-FFF2-40B4-BE49-F238E27FC236}">
                <a16:creationId xmlns:a16="http://schemas.microsoft.com/office/drawing/2014/main" id="{A573F644-FF25-FEFC-AB63-9FAF90E316DD}"/>
              </a:ext>
            </a:extLst>
          </p:cNvPr>
          <p:cNvSpPr/>
          <p:nvPr/>
        </p:nvSpPr>
        <p:spPr>
          <a:xfrm>
            <a:off x="5548307" y="3746531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Art. 644 E.T.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 26">
            <a:extLst>
              <a:ext uri="{FF2B5EF4-FFF2-40B4-BE49-F238E27FC236}">
                <a16:creationId xmlns:a16="http://schemas.microsoft.com/office/drawing/2014/main" id="{0A949763-F134-5E15-C817-EA988C3DF721}"/>
              </a:ext>
            </a:extLst>
          </p:cNvPr>
          <p:cNvSpPr/>
          <p:nvPr/>
        </p:nvSpPr>
        <p:spPr>
          <a:xfrm>
            <a:off x="7583829" y="3746531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10% del mayor valor a pagar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 27">
            <a:extLst>
              <a:ext uri="{FF2B5EF4-FFF2-40B4-BE49-F238E27FC236}">
                <a16:creationId xmlns:a16="http://schemas.microsoft.com/office/drawing/2014/main" id="{F5670251-E360-2BF1-1933-803C87412DF2}"/>
              </a:ext>
            </a:extLst>
          </p:cNvPr>
          <p:cNvSpPr/>
          <p:nvPr/>
        </p:nvSpPr>
        <p:spPr>
          <a:xfrm>
            <a:off x="9619351" y="3746531"/>
            <a:ext cx="1378074" cy="396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200% si hay emplazamiento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 28">
            <a:extLst>
              <a:ext uri="{FF2B5EF4-FFF2-40B4-BE49-F238E27FC236}">
                <a16:creationId xmlns:a16="http://schemas.microsoft.com/office/drawing/2014/main" id="{444CC666-36A3-1366-C80A-F45CF7327C06}"/>
              </a:ext>
            </a:extLst>
          </p:cNvPr>
          <p:cNvSpPr/>
          <p:nvPr/>
        </p:nvSpPr>
        <p:spPr>
          <a:xfrm>
            <a:off x="3103284" y="4306571"/>
            <a:ext cx="2649513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Inexactitud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 29">
            <a:extLst>
              <a:ext uri="{FF2B5EF4-FFF2-40B4-BE49-F238E27FC236}">
                <a16:creationId xmlns:a16="http://schemas.microsoft.com/office/drawing/2014/main" id="{1558A58F-5D9D-9067-41D5-26EB4BEAAB53}"/>
              </a:ext>
            </a:extLst>
          </p:cNvPr>
          <p:cNvSpPr/>
          <p:nvPr/>
        </p:nvSpPr>
        <p:spPr>
          <a:xfrm>
            <a:off x="5548307" y="4306571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Art. 647 E.T.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 30">
            <a:extLst>
              <a:ext uri="{FF2B5EF4-FFF2-40B4-BE49-F238E27FC236}">
                <a16:creationId xmlns:a16="http://schemas.microsoft.com/office/drawing/2014/main" id="{ECF05111-016A-51E6-5966-FE05D74CC70E}"/>
              </a:ext>
            </a:extLst>
          </p:cNvPr>
          <p:cNvSpPr/>
          <p:nvPr/>
        </p:nvSpPr>
        <p:spPr>
          <a:xfrm>
            <a:off x="7583829" y="4306571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100% de la diferencia omitida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 32">
            <a:extLst>
              <a:ext uri="{FF2B5EF4-FFF2-40B4-BE49-F238E27FC236}">
                <a16:creationId xmlns:a16="http://schemas.microsoft.com/office/drawing/2014/main" id="{346017FC-03A2-BE2B-D16C-429C561E3FD7}"/>
              </a:ext>
            </a:extLst>
          </p:cNvPr>
          <p:cNvSpPr/>
          <p:nvPr/>
        </p:nvSpPr>
        <p:spPr>
          <a:xfrm>
            <a:off x="3103284" y="4668149"/>
            <a:ext cx="2649513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Sanción Mínima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 33">
            <a:extLst>
              <a:ext uri="{FF2B5EF4-FFF2-40B4-BE49-F238E27FC236}">
                <a16:creationId xmlns:a16="http://schemas.microsoft.com/office/drawing/2014/main" id="{C3E994E6-EB0C-4B3C-315B-AFD7091C11C6}"/>
              </a:ext>
            </a:extLst>
          </p:cNvPr>
          <p:cNvSpPr/>
          <p:nvPr/>
        </p:nvSpPr>
        <p:spPr>
          <a:xfrm>
            <a:off x="5548307" y="4668149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Art. 639 E.T.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 34">
            <a:extLst>
              <a:ext uri="{FF2B5EF4-FFF2-40B4-BE49-F238E27FC236}">
                <a16:creationId xmlns:a16="http://schemas.microsoft.com/office/drawing/2014/main" id="{40CB720B-7452-4F19-8D76-3BE7808C247A}"/>
              </a:ext>
            </a:extLst>
          </p:cNvPr>
          <p:cNvSpPr/>
          <p:nvPr/>
        </p:nvSpPr>
        <p:spPr>
          <a:xfrm>
            <a:off x="7583829" y="4668149"/>
            <a:ext cx="2240012" cy="198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1E3063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10 UVT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Shape 36">
            <a:extLst>
              <a:ext uri="{FF2B5EF4-FFF2-40B4-BE49-F238E27FC236}">
                <a16:creationId xmlns:a16="http://schemas.microsoft.com/office/drawing/2014/main" id="{697846AE-01C0-F196-0504-01F581AB9BF2}"/>
              </a:ext>
            </a:extLst>
          </p:cNvPr>
          <p:cNvSpPr/>
          <p:nvPr/>
        </p:nvSpPr>
        <p:spPr>
          <a:xfrm>
            <a:off x="2974399" y="5090077"/>
            <a:ext cx="8151763" cy="694432"/>
          </a:xfrm>
          <a:prstGeom prst="roundRect">
            <a:avLst>
              <a:gd name="adj" fmla="val 16077"/>
            </a:avLst>
          </a:prstGeom>
          <a:solidFill>
            <a:srgbClr val="FCF2B5"/>
          </a:solidFill>
          <a:ln/>
        </p:spPr>
        <p:txBody>
          <a:bodyPr/>
          <a:lstStyle/>
          <a:p>
            <a:endParaRPr lang="es-CO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Image 0" descr="preencoded.png">
            <a:extLst>
              <a:ext uri="{FF2B5EF4-FFF2-40B4-BE49-F238E27FC236}">
                <a16:creationId xmlns:a16="http://schemas.microsoft.com/office/drawing/2014/main" id="{10DF811A-2984-D91C-EAE7-49496A09D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8372" y="5269862"/>
            <a:ext cx="155004" cy="123974"/>
          </a:xfrm>
          <a:prstGeom prst="rect">
            <a:avLst/>
          </a:prstGeom>
        </p:spPr>
      </p:pic>
      <p:sp>
        <p:nvSpPr>
          <p:cNvPr id="69" name="Text 37">
            <a:extLst>
              <a:ext uri="{FF2B5EF4-FFF2-40B4-BE49-F238E27FC236}">
                <a16:creationId xmlns:a16="http://schemas.microsoft.com/office/drawing/2014/main" id="{DB219296-5FD6-D256-434F-2F76F64EE7DA}"/>
              </a:ext>
            </a:extLst>
          </p:cNvPr>
          <p:cNvSpPr/>
          <p:nvPr/>
        </p:nvSpPr>
        <p:spPr>
          <a:xfrm>
            <a:off x="3377351" y="5245007"/>
            <a:ext cx="7624837" cy="396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lnSpc>
                <a:spcPct val="133000"/>
              </a:lnSpc>
              <a:buNone/>
            </a:pPr>
            <a:r>
              <a:rPr lang="en-US" sz="950" dirty="0">
                <a:solidFill>
                  <a:srgbClr val="000000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La reducción de sanciones es posible si el contribuyente corrige </a:t>
            </a:r>
            <a:r>
              <a:rPr lang="en-US" sz="950" b="1" dirty="0">
                <a:solidFill>
                  <a:srgbClr val="000000"/>
                </a:solidFill>
                <a:latin typeface="Arial" panose="020B0604020202020204" pitchFamily="34" charset="0"/>
                <a:ea typeface="Instrument Sans Bold" pitchFamily="34" charset="-122"/>
                <a:cs typeface="Arial" panose="020B0604020202020204" pitchFamily="34" charset="0"/>
              </a:rPr>
              <a:t>antes de emplazamiento</a:t>
            </a:r>
            <a:r>
              <a:rPr lang="en-US" sz="950" dirty="0">
                <a:solidFill>
                  <a:srgbClr val="000000"/>
                </a:solidFill>
                <a:latin typeface="Arial" panose="020B0604020202020204" pitchFamily="34" charset="0"/>
                <a:ea typeface="Instrument Sans Medium" pitchFamily="34" charset="-122"/>
                <a:cs typeface="Arial" panose="020B0604020202020204" pitchFamily="34" charset="0"/>
              </a:rPr>
              <a:t> (reducción al 50%) o después del emplazamiento y antes de liquidación oficial (reducción al 75%).</a:t>
            </a:r>
            <a:endParaRPr lang="en-US" sz="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220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1508</TotalTime>
  <Words>1798</Words>
  <Application>Microsoft Office PowerPoint</Application>
  <PresentationFormat>Panorámica</PresentationFormat>
  <Paragraphs>124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Open Sans ExtraBold</vt:lpstr>
      <vt:lpstr>Open Sans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David Riascos</cp:lastModifiedBy>
  <cp:revision>153</cp:revision>
  <dcterms:created xsi:type="dcterms:W3CDTF">2020-05-14T20:44:48Z</dcterms:created>
  <dcterms:modified xsi:type="dcterms:W3CDTF">2026-07-23T14:06:53Z</dcterms:modified>
</cp:coreProperties>
</file>